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9" r:id="rId6"/>
    <p:sldId id="260" r:id="rId7"/>
    <p:sldId id="261" r:id="rId8"/>
    <p:sldId id="262" r:id="rId9"/>
    <p:sldId id="270" r:id="rId10"/>
    <p:sldId id="266" r:id="rId11"/>
    <p:sldId id="263" r:id="rId12"/>
    <p:sldId id="264" r:id="rId13"/>
    <p:sldId id="272" r:id="rId14"/>
    <p:sldId id="267" r:id="rId15"/>
    <p:sldId id="268" r:id="rId16"/>
    <p:sldId id="265"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E82A85D-B1F8-55F6-5618-18E694EC6598}" name="Partipilo, Gina" initials="" userId="S::gina.partipilo@austin.utexas.edu::790a8839-aabb-4aaf-8758-09b9c30e8bd1" providerId="AD"/>
  <p188:author id="{8D9D41A1-CECB-0DAD-E4BE-27873745EA71}" name="Trevor Simmons" initials="TS" userId="91711dcfcb446972"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43" autoAdjust="0"/>
    <p:restoredTop sz="94521"/>
  </p:normalViewPr>
  <p:slideViewPr>
    <p:cSldViewPr snapToGrid="0">
      <p:cViewPr varScale="1">
        <p:scale>
          <a:sx n="83" d="100"/>
          <a:sy n="83" d="100"/>
        </p:scale>
        <p:origin x="240" y="7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8/10/relationships/authors" Targe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F93B3-676E-0D4F-80DD-80B97A640B0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E25717B-B562-EB44-BD7C-F08F20F1CC4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90B2811-F1E2-6AD5-751D-A01B5EE3C1E2}"/>
              </a:ext>
            </a:extLst>
          </p:cNvPr>
          <p:cNvSpPr>
            <a:spLocks noGrp="1"/>
          </p:cNvSpPr>
          <p:nvPr>
            <p:ph type="dt" sz="half" idx="10"/>
          </p:nvPr>
        </p:nvSpPr>
        <p:spPr/>
        <p:txBody>
          <a:bodyPr/>
          <a:lstStyle/>
          <a:p>
            <a:fld id="{D5FC63BD-656A-40AE-BC42-9CC66EBD2F4F}" type="datetimeFigureOut">
              <a:rPr lang="en-US" smtClean="0"/>
              <a:t>6/15/24</a:t>
            </a:fld>
            <a:endParaRPr lang="en-US"/>
          </a:p>
        </p:txBody>
      </p:sp>
      <p:sp>
        <p:nvSpPr>
          <p:cNvPr id="5" name="Footer Placeholder 4">
            <a:extLst>
              <a:ext uri="{FF2B5EF4-FFF2-40B4-BE49-F238E27FC236}">
                <a16:creationId xmlns:a16="http://schemas.microsoft.com/office/drawing/2014/main" id="{2EEFF2F4-9B11-602C-4373-60D7962841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EFA920-B6F6-16F1-ADE2-D14D904AF6FF}"/>
              </a:ext>
            </a:extLst>
          </p:cNvPr>
          <p:cNvSpPr>
            <a:spLocks noGrp="1"/>
          </p:cNvSpPr>
          <p:nvPr>
            <p:ph type="sldNum" sz="quarter" idx="12"/>
          </p:nvPr>
        </p:nvSpPr>
        <p:spPr/>
        <p:txBody>
          <a:bodyPr/>
          <a:lstStyle/>
          <a:p>
            <a:fld id="{CEDAF56A-4431-4842-883B-E6596735A194}" type="slidenum">
              <a:rPr lang="en-US" smtClean="0"/>
              <a:t>‹#›</a:t>
            </a:fld>
            <a:endParaRPr lang="en-US"/>
          </a:p>
        </p:txBody>
      </p:sp>
    </p:spTree>
    <p:extLst>
      <p:ext uri="{BB962C8B-B14F-4D97-AF65-F5344CB8AC3E}">
        <p14:creationId xmlns:p14="http://schemas.microsoft.com/office/powerpoint/2010/main" val="4186464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2D772-56E9-7B45-9CFD-A0313B67A73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5B03807-7304-B0B8-B599-A0203C73A2D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FA15D9-DB0E-7475-DE88-B3E4813A3581}"/>
              </a:ext>
            </a:extLst>
          </p:cNvPr>
          <p:cNvSpPr>
            <a:spLocks noGrp="1"/>
          </p:cNvSpPr>
          <p:nvPr>
            <p:ph type="dt" sz="half" idx="10"/>
          </p:nvPr>
        </p:nvSpPr>
        <p:spPr/>
        <p:txBody>
          <a:bodyPr/>
          <a:lstStyle/>
          <a:p>
            <a:fld id="{D5FC63BD-656A-40AE-BC42-9CC66EBD2F4F}" type="datetimeFigureOut">
              <a:rPr lang="en-US" smtClean="0"/>
              <a:t>6/15/24</a:t>
            </a:fld>
            <a:endParaRPr lang="en-US"/>
          </a:p>
        </p:txBody>
      </p:sp>
      <p:sp>
        <p:nvSpPr>
          <p:cNvPr id="5" name="Footer Placeholder 4">
            <a:extLst>
              <a:ext uri="{FF2B5EF4-FFF2-40B4-BE49-F238E27FC236}">
                <a16:creationId xmlns:a16="http://schemas.microsoft.com/office/drawing/2014/main" id="{84688774-E9EF-E02B-445E-4C9C650724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B26622-D502-8485-BDA0-B6D6F036F39A}"/>
              </a:ext>
            </a:extLst>
          </p:cNvPr>
          <p:cNvSpPr>
            <a:spLocks noGrp="1"/>
          </p:cNvSpPr>
          <p:nvPr>
            <p:ph type="sldNum" sz="quarter" idx="12"/>
          </p:nvPr>
        </p:nvSpPr>
        <p:spPr/>
        <p:txBody>
          <a:bodyPr/>
          <a:lstStyle/>
          <a:p>
            <a:fld id="{CEDAF56A-4431-4842-883B-E6596735A194}" type="slidenum">
              <a:rPr lang="en-US" smtClean="0"/>
              <a:t>‹#›</a:t>
            </a:fld>
            <a:endParaRPr lang="en-US"/>
          </a:p>
        </p:txBody>
      </p:sp>
    </p:spTree>
    <p:extLst>
      <p:ext uri="{BB962C8B-B14F-4D97-AF65-F5344CB8AC3E}">
        <p14:creationId xmlns:p14="http://schemas.microsoft.com/office/powerpoint/2010/main" val="2016705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384A7E4-D6E8-3A9D-4BCB-5E3ED3D9F2B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E1A0B6A-1577-180E-48A5-0E6B0A27821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096D61-FB8B-C446-E55F-DBB80F092714}"/>
              </a:ext>
            </a:extLst>
          </p:cNvPr>
          <p:cNvSpPr>
            <a:spLocks noGrp="1"/>
          </p:cNvSpPr>
          <p:nvPr>
            <p:ph type="dt" sz="half" idx="10"/>
          </p:nvPr>
        </p:nvSpPr>
        <p:spPr/>
        <p:txBody>
          <a:bodyPr/>
          <a:lstStyle/>
          <a:p>
            <a:fld id="{D5FC63BD-656A-40AE-BC42-9CC66EBD2F4F}" type="datetimeFigureOut">
              <a:rPr lang="en-US" smtClean="0"/>
              <a:t>6/15/24</a:t>
            </a:fld>
            <a:endParaRPr lang="en-US"/>
          </a:p>
        </p:txBody>
      </p:sp>
      <p:sp>
        <p:nvSpPr>
          <p:cNvPr id="5" name="Footer Placeholder 4">
            <a:extLst>
              <a:ext uri="{FF2B5EF4-FFF2-40B4-BE49-F238E27FC236}">
                <a16:creationId xmlns:a16="http://schemas.microsoft.com/office/drawing/2014/main" id="{B4BE4D4E-9A04-564D-AA79-F8DCBCEE1E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1B1DEB-A84D-D723-4EE3-6B8D717AB65B}"/>
              </a:ext>
            </a:extLst>
          </p:cNvPr>
          <p:cNvSpPr>
            <a:spLocks noGrp="1"/>
          </p:cNvSpPr>
          <p:nvPr>
            <p:ph type="sldNum" sz="quarter" idx="12"/>
          </p:nvPr>
        </p:nvSpPr>
        <p:spPr/>
        <p:txBody>
          <a:bodyPr/>
          <a:lstStyle/>
          <a:p>
            <a:fld id="{CEDAF56A-4431-4842-883B-E6596735A194}" type="slidenum">
              <a:rPr lang="en-US" smtClean="0"/>
              <a:t>‹#›</a:t>
            </a:fld>
            <a:endParaRPr lang="en-US"/>
          </a:p>
        </p:txBody>
      </p:sp>
    </p:spTree>
    <p:extLst>
      <p:ext uri="{BB962C8B-B14F-4D97-AF65-F5344CB8AC3E}">
        <p14:creationId xmlns:p14="http://schemas.microsoft.com/office/powerpoint/2010/main" val="41758736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83109-8960-62EA-DEA2-36F70711928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CEA0506-7578-57F1-8DA6-B9BA98A267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5098DB-C89C-7287-A3D8-5CBA314FDB48}"/>
              </a:ext>
            </a:extLst>
          </p:cNvPr>
          <p:cNvSpPr>
            <a:spLocks noGrp="1"/>
          </p:cNvSpPr>
          <p:nvPr>
            <p:ph type="dt" sz="half" idx="10"/>
          </p:nvPr>
        </p:nvSpPr>
        <p:spPr/>
        <p:txBody>
          <a:bodyPr/>
          <a:lstStyle/>
          <a:p>
            <a:fld id="{D5FC63BD-656A-40AE-BC42-9CC66EBD2F4F}" type="datetimeFigureOut">
              <a:rPr lang="en-US" smtClean="0"/>
              <a:t>6/15/24</a:t>
            </a:fld>
            <a:endParaRPr lang="en-US"/>
          </a:p>
        </p:txBody>
      </p:sp>
      <p:sp>
        <p:nvSpPr>
          <p:cNvPr id="5" name="Footer Placeholder 4">
            <a:extLst>
              <a:ext uri="{FF2B5EF4-FFF2-40B4-BE49-F238E27FC236}">
                <a16:creationId xmlns:a16="http://schemas.microsoft.com/office/drawing/2014/main" id="{48961399-F927-CBB7-354D-EF74DB6B54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9B4821-664C-02FE-644D-FB0C80109135}"/>
              </a:ext>
            </a:extLst>
          </p:cNvPr>
          <p:cNvSpPr>
            <a:spLocks noGrp="1"/>
          </p:cNvSpPr>
          <p:nvPr>
            <p:ph type="sldNum" sz="quarter" idx="12"/>
          </p:nvPr>
        </p:nvSpPr>
        <p:spPr/>
        <p:txBody>
          <a:bodyPr/>
          <a:lstStyle/>
          <a:p>
            <a:fld id="{CEDAF56A-4431-4842-883B-E6596735A194}" type="slidenum">
              <a:rPr lang="en-US" smtClean="0"/>
              <a:t>‹#›</a:t>
            </a:fld>
            <a:endParaRPr lang="en-US"/>
          </a:p>
        </p:txBody>
      </p:sp>
    </p:spTree>
    <p:extLst>
      <p:ext uri="{BB962C8B-B14F-4D97-AF65-F5344CB8AC3E}">
        <p14:creationId xmlns:p14="http://schemas.microsoft.com/office/powerpoint/2010/main" val="1609384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50055-1EDE-77CF-A624-15E50DCCAF3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D009299-8CA4-D285-6BAC-1ED57AD7E34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D202B09-72A4-0C34-F019-A13072D081B9}"/>
              </a:ext>
            </a:extLst>
          </p:cNvPr>
          <p:cNvSpPr>
            <a:spLocks noGrp="1"/>
          </p:cNvSpPr>
          <p:nvPr>
            <p:ph type="dt" sz="half" idx="10"/>
          </p:nvPr>
        </p:nvSpPr>
        <p:spPr/>
        <p:txBody>
          <a:bodyPr/>
          <a:lstStyle/>
          <a:p>
            <a:fld id="{D5FC63BD-656A-40AE-BC42-9CC66EBD2F4F}" type="datetimeFigureOut">
              <a:rPr lang="en-US" smtClean="0"/>
              <a:t>6/15/24</a:t>
            </a:fld>
            <a:endParaRPr lang="en-US"/>
          </a:p>
        </p:txBody>
      </p:sp>
      <p:sp>
        <p:nvSpPr>
          <p:cNvPr id="5" name="Footer Placeholder 4">
            <a:extLst>
              <a:ext uri="{FF2B5EF4-FFF2-40B4-BE49-F238E27FC236}">
                <a16:creationId xmlns:a16="http://schemas.microsoft.com/office/drawing/2014/main" id="{C7587E31-65B5-5297-96B3-92D4A9D053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8BA888-40DB-577A-84C3-E9C0B999220C}"/>
              </a:ext>
            </a:extLst>
          </p:cNvPr>
          <p:cNvSpPr>
            <a:spLocks noGrp="1"/>
          </p:cNvSpPr>
          <p:nvPr>
            <p:ph type="sldNum" sz="quarter" idx="12"/>
          </p:nvPr>
        </p:nvSpPr>
        <p:spPr/>
        <p:txBody>
          <a:bodyPr/>
          <a:lstStyle/>
          <a:p>
            <a:fld id="{CEDAF56A-4431-4842-883B-E6596735A194}" type="slidenum">
              <a:rPr lang="en-US" smtClean="0"/>
              <a:t>‹#›</a:t>
            </a:fld>
            <a:endParaRPr lang="en-US"/>
          </a:p>
        </p:txBody>
      </p:sp>
    </p:spTree>
    <p:extLst>
      <p:ext uri="{BB962C8B-B14F-4D97-AF65-F5344CB8AC3E}">
        <p14:creationId xmlns:p14="http://schemas.microsoft.com/office/powerpoint/2010/main" val="3292943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19EC37-0512-FF1E-435C-922354F40AE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2961DF9-498B-0412-DF1E-41CFDA6E758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A4F083E-CE71-E12F-DF43-6B09BE2C5F6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BBA684A-E08C-3378-399B-7844ADC5D7DF}"/>
              </a:ext>
            </a:extLst>
          </p:cNvPr>
          <p:cNvSpPr>
            <a:spLocks noGrp="1"/>
          </p:cNvSpPr>
          <p:nvPr>
            <p:ph type="dt" sz="half" idx="10"/>
          </p:nvPr>
        </p:nvSpPr>
        <p:spPr/>
        <p:txBody>
          <a:bodyPr/>
          <a:lstStyle/>
          <a:p>
            <a:fld id="{D5FC63BD-656A-40AE-BC42-9CC66EBD2F4F}" type="datetimeFigureOut">
              <a:rPr lang="en-US" smtClean="0"/>
              <a:t>6/15/24</a:t>
            </a:fld>
            <a:endParaRPr lang="en-US"/>
          </a:p>
        </p:txBody>
      </p:sp>
      <p:sp>
        <p:nvSpPr>
          <p:cNvPr id="6" name="Footer Placeholder 5">
            <a:extLst>
              <a:ext uri="{FF2B5EF4-FFF2-40B4-BE49-F238E27FC236}">
                <a16:creationId xmlns:a16="http://schemas.microsoft.com/office/drawing/2014/main" id="{9EBC5E62-A67A-DC80-4874-7B7F4E8CE1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D8D5124-ADC2-F89A-6CDB-133F44D5ABA6}"/>
              </a:ext>
            </a:extLst>
          </p:cNvPr>
          <p:cNvSpPr>
            <a:spLocks noGrp="1"/>
          </p:cNvSpPr>
          <p:nvPr>
            <p:ph type="sldNum" sz="quarter" idx="12"/>
          </p:nvPr>
        </p:nvSpPr>
        <p:spPr/>
        <p:txBody>
          <a:bodyPr/>
          <a:lstStyle/>
          <a:p>
            <a:fld id="{CEDAF56A-4431-4842-883B-E6596735A194}" type="slidenum">
              <a:rPr lang="en-US" smtClean="0"/>
              <a:t>‹#›</a:t>
            </a:fld>
            <a:endParaRPr lang="en-US"/>
          </a:p>
        </p:txBody>
      </p:sp>
    </p:spTree>
    <p:extLst>
      <p:ext uri="{BB962C8B-B14F-4D97-AF65-F5344CB8AC3E}">
        <p14:creationId xmlns:p14="http://schemas.microsoft.com/office/powerpoint/2010/main" val="3799920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9BE211-03C6-2752-72A9-C36517C68F4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8858D80-5ABD-AB94-FB2D-047B3D4701F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496EE84-ACD2-C8B6-D7C7-70494969C5B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2C58A7-AF50-A554-80E5-A9924830F8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4915BF-D848-E79D-67ED-F9350773534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A307F6A-6905-BB8A-632A-52D3663282C2}"/>
              </a:ext>
            </a:extLst>
          </p:cNvPr>
          <p:cNvSpPr>
            <a:spLocks noGrp="1"/>
          </p:cNvSpPr>
          <p:nvPr>
            <p:ph type="dt" sz="half" idx="10"/>
          </p:nvPr>
        </p:nvSpPr>
        <p:spPr/>
        <p:txBody>
          <a:bodyPr/>
          <a:lstStyle/>
          <a:p>
            <a:fld id="{D5FC63BD-656A-40AE-BC42-9CC66EBD2F4F}" type="datetimeFigureOut">
              <a:rPr lang="en-US" smtClean="0"/>
              <a:t>6/15/24</a:t>
            </a:fld>
            <a:endParaRPr lang="en-US"/>
          </a:p>
        </p:txBody>
      </p:sp>
      <p:sp>
        <p:nvSpPr>
          <p:cNvPr id="8" name="Footer Placeholder 7">
            <a:extLst>
              <a:ext uri="{FF2B5EF4-FFF2-40B4-BE49-F238E27FC236}">
                <a16:creationId xmlns:a16="http://schemas.microsoft.com/office/drawing/2014/main" id="{B9F8312A-AADC-7EBA-4440-3054C43F546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6345EB5-09E1-A686-5E02-3CC814EDB554}"/>
              </a:ext>
            </a:extLst>
          </p:cNvPr>
          <p:cNvSpPr>
            <a:spLocks noGrp="1"/>
          </p:cNvSpPr>
          <p:nvPr>
            <p:ph type="sldNum" sz="quarter" idx="12"/>
          </p:nvPr>
        </p:nvSpPr>
        <p:spPr/>
        <p:txBody>
          <a:bodyPr/>
          <a:lstStyle/>
          <a:p>
            <a:fld id="{CEDAF56A-4431-4842-883B-E6596735A194}" type="slidenum">
              <a:rPr lang="en-US" smtClean="0"/>
              <a:t>‹#›</a:t>
            </a:fld>
            <a:endParaRPr lang="en-US"/>
          </a:p>
        </p:txBody>
      </p:sp>
    </p:spTree>
    <p:extLst>
      <p:ext uri="{BB962C8B-B14F-4D97-AF65-F5344CB8AC3E}">
        <p14:creationId xmlns:p14="http://schemas.microsoft.com/office/powerpoint/2010/main" val="3921141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D5226-23A2-BCA8-3D43-A27FD5E2A9E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A6CCE99-8E97-3A7E-8EED-CD04AD5A57CC}"/>
              </a:ext>
            </a:extLst>
          </p:cNvPr>
          <p:cNvSpPr>
            <a:spLocks noGrp="1"/>
          </p:cNvSpPr>
          <p:nvPr>
            <p:ph type="dt" sz="half" idx="10"/>
          </p:nvPr>
        </p:nvSpPr>
        <p:spPr/>
        <p:txBody>
          <a:bodyPr/>
          <a:lstStyle/>
          <a:p>
            <a:fld id="{D5FC63BD-656A-40AE-BC42-9CC66EBD2F4F}" type="datetimeFigureOut">
              <a:rPr lang="en-US" smtClean="0"/>
              <a:t>6/15/24</a:t>
            </a:fld>
            <a:endParaRPr lang="en-US"/>
          </a:p>
        </p:txBody>
      </p:sp>
      <p:sp>
        <p:nvSpPr>
          <p:cNvPr id="4" name="Footer Placeholder 3">
            <a:extLst>
              <a:ext uri="{FF2B5EF4-FFF2-40B4-BE49-F238E27FC236}">
                <a16:creationId xmlns:a16="http://schemas.microsoft.com/office/drawing/2014/main" id="{CB89CECD-B869-A441-8313-355FCF81FFD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B944900-DD4B-AF00-72F7-7A7091A685B4}"/>
              </a:ext>
            </a:extLst>
          </p:cNvPr>
          <p:cNvSpPr>
            <a:spLocks noGrp="1"/>
          </p:cNvSpPr>
          <p:nvPr>
            <p:ph type="sldNum" sz="quarter" idx="12"/>
          </p:nvPr>
        </p:nvSpPr>
        <p:spPr/>
        <p:txBody>
          <a:bodyPr/>
          <a:lstStyle/>
          <a:p>
            <a:fld id="{CEDAF56A-4431-4842-883B-E6596735A194}" type="slidenum">
              <a:rPr lang="en-US" smtClean="0"/>
              <a:t>‹#›</a:t>
            </a:fld>
            <a:endParaRPr lang="en-US"/>
          </a:p>
        </p:txBody>
      </p:sp>
    </p:spTree>
    <p:extLst>
      <p:ext uri="{BB962C8B-B14F-4D97-AF65-F5344CB8AC3E}">
        <p14:creationId xmlns:p14="http://schemas.microsoft.com/office/powerpoint/2010/main" val="2818124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52F6670-9869-C19E-0538-DD002E3A545C}"/>
              </a:ext>
            </a:extLst>
          </p:cNvPr>
          <p:cNvSpPr>
            <a:spLocks noGrp="1"/>
          </p:cNvSpPr>
          <p:nvPr>
            <p:ph type="dt" sz="half" idx="10"/>
          </p:nvPr>
        </p:nvSpPr>
        <p:spPr/>
        <p:txBody>
          <a:bodyPr/>
          <a:lstStyle/>
          <a:p>
            <a:fld id="{D5FC63BD-656A-40AE-BC42-9CC66EBD2F4F}" type="datetimeFigureOut">
              <a:rPr lang="en-US" smtClean="0"/>
              <a:t>6/15/24</a:t>
            </a:fld>
            <a:endParaRPr lang="en-US"/>
          </a:p>
        </p:txBody>
      </p:sp>
      <p:sp>
        <p:nvSpPr>
          <p:cNvPr id="3" name="Footer Placeholder 2">
            <a:extLst>
              <a:ext uri="{FF2B5EF4-FFF2-40B4-BE49-F238E27FC236}">
                <a16:creationId xmlns:a16="http://schemas.microsoft.com/office/drawing/2014/main" id="{5E41092D-1ACD-FA49-7354-07D4D4AAB5D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89D7BDF-D5A0-EFD4-322F-A6B7117196C6}"/>
              </a:ext>
            </a:extLst>
          </p:cNvPr>
          <p:cNvSpPr>
            <a:spLocks noGrp="1"/>
          </p:cNvSpPr>
          <p:nvPr>
            <p:ph type="sldNum" sz="quarter" idx="12"/>
          </p:nvPr>
        </p:nvSpPr>
        <p:spPr/>
        <p:txBody>
          <a:bodyPr/>
          <a:lstStyle/>
          <a:p>
            <a:fld id="{CEDAF56A-4431-4842-883B-E6596735A194}" type="slidenum">
              <a:rPr lang="en-US" smtClean="0"/>
              <a:t>‹#›</a:t>
            </a:fld>
            <a:endParaRPr lang="en-US"/>
          </a:p>
        </p:txBody>
      </p:sp>
    </p:spTree>
    <p:extLst>
      <p:ext uri="{BB962C8B-B14F-4D97-AF65-F5344CB8AC3E}">
        <p14:creationId xmlns:p14="http://schemas.microsoft.com/office/powerpoint/2010/main" val="1060114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1DD8B-A743-82BD-17C0-F4256DDC66F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72B3EDD-8496-9201-13CD-0983C379FA4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76F8EED-3D05-249C-3FF6-2E17582D0D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D20DCD-5981-5965-8B38-6FCAE25F88DD}"/>
              </a:ext>
            </a:extLst>
          </p:cNvPr>
          <p:cNvSpPr>
            <a:spLocks noGrp="1"/>
          </p:cNvSpPr>
          <p:nvPr>
            <p:ph type="dt" sz="half" idx="10"/>
          </p:nvPr>
        </p:nvSpPr>
        <p:spPr/>
        <p:txBody>
          <a:bodyPr/>
          <a:lstStyle/>
          <a:p>
            <a:fld id="{D5FC63BD-656A-40AE-BC42-9CC66EBD2F4F}" type="datetimeFigureOut">
              <a:rPr lang="en-US" smtClean="0"/>
              <a:t>6/15/24</a:t>
            </a:fld>
            <a:endParaRPr lang="en-US"/>
          </a:p>
        </p:txBody>
      </p:sp>
      <p:sp>
        <p:nvSpPr>
          <p:cNvPr id="6" name="Footer Placeholder 5">
            <a:extLst>
              <a:ext uri="{FF2B5EF4-FFF2-40B4-BE49-F238E27FC236}">
                <a16:creationId xmlns:a16="http://schemas.microsoft.com/office/drawing/2014/main" id="{F2032B08-4206-9721-3BA6-E83E5CD5734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B6BB654-65F9-0914-669A-E5CAD07B982D}"/>
              </a:ext>
            </a:extLst>
          </p:cNvPr>
          <p:cNvSpPr>
            <a:spLocks noGrp="1"/>
          </p:cNvSpPr>
          <p:nvPr>
            <p:ph type="sldNum" sz="quarter" idx="12"/>
          </p:nvPr>
        </p:nvSpPr>
        <p:spPr/>
        <p:txBody>
          <a:bodyPr/>
          <a:lstStyle/>
          <a:p>
            <a:fld id="{CEDAF56A-4431-4842-883B-E6596735A194}" type="slidenum">
              <a:rPr lang="en-US" smtClean="0"/>
              <a:t>‹#›</a:t>
            </a:fld>
            <a:endParaRPr lang="en-US"/>
          </a:p>
        </p:txBody>
      </p:sp>
    </p:spTree>
    <p:extLst>
      <p:ext uri="{BB962C8B-B14F-4D97-AF65-F5344CB8AC3E}">
        <p14:creationId xmlns:p14="http://schemas.microsoft.com/office/powerpoint/2010/main" val="2216649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1698B-68B4-49CB-19E6-B78598A2A81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C10D33E-96BD-F792-1DF6-47DDE69E1BA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8F3244B-F2FC-A016-9ACF-93B3D0C18B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15080B5-9E4C-4C1A-DEEC-094699643197}"/>
              </a:ext>
            </a:extLst>
          </p:cNvPr>
          <p:cNvSpPr>
            <a:spLocks noGrp="1"/>
          </p:cNvSpPr>
          <p:nvPr>
            <p:ph type="dt" sz="half" idx="10"/>
          </p:nvPr>
        </p:nvSpPr>
        <p:spPr/>
        <p:txBody>
          <a:bodyPr/>
          <a:lstStyle/>
          <a:p>
            <a:fld id="{D5FC63BD-656A-40AE-BC42-9CC66EBD2F4F}" type="datetimeFigureOut">
              <a:rPr lang="en-US" smtClean="0"/>
              <a:t>6/15/24</a:t>
            </a:fld>
            <a:endParaRPr lang="en-US"/>
          </a:p>
        </p:txBody>
      </p:sp>
      <p:sp>
        <p:nvSpPr>
          <p:cNvPr id="6" name="Footer Placeholder 5">
            <a:extLst>
              <a:ext uri="{FF2B5EF4-FFF2-40B4-BE49-F238E27FC236}">
                <a16:creationId xmlns:a16="http://schemas.microsoft.com/office/drawing/2014/main" id="{F1AF1513-E92D-9F31-D87D-50A921C7002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ADB3BA0-56A4-E255-82BC-77E2DEBCFB8B}"/>
              </a:ext>
            </a:extLst>
          </p:cNvPr>
          <p:cNvSpPr>
            <a:spLocks noGrp="1"/>
          </p:cNvSpPr>
          <p:nvPr>
            <p:ph type="sldNum" sz="quarter" idx="12"/>
          </p:nvPr>
        </p:nvSpPr>
        <p:spPr/>
        <p:txBody>
          <a:bodyPr/>
          <a:lstStyle/>
          <a:p>
            <a:fld id="{CEDAF56A-4431-4842-883B-E6596735A194}" type="slidenum">
              <a:rPr lang="en-US" smtClean="0"/>
              <a:t>‹#›</a:t>
            </a:fld>
            <a:endParaRPr lang="en-US"/>
          </a:p>
        </p:txBody>
      </p:sp>
    </p:spTree>
    <p:extLst>
      <p:ext uri="{BB962C8B-B14F-4D97-AF65-F5344CB8AC3E}">
        <p14:creationId xmlns:p14="http://schemas.microsoft.com/office/powerpoint/2010/main" val="2532672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8ACB35F-01BC-6441-EEB5-E91D3DB5E5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24C344C5-35C1-BAEA-37DA-51EDBB3177D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714DB024-3A8E-DD2A-AF65-5F5843CDBC6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tint val="82000"/>
                  </a:schemeClr>
                </a:solidFill>
                <a:latin typeface="Arial" panose="020B0604020202020204" pitchFamily="34" charset="0"/>
              </a:defRPr>
            </a:lvl1pPr>
          </a:lstStyle>
          <a:p>
            <a:fld id="{D5FC63BD-656A-40AE-BC42-9CC66EBD2F4F}" type="datetimeFigureOut">
              <a:rPr lang="en-US" smtClean="0"/>
              <a:pPr/>
              <a:t>6/15/24</a:t>
            </a:fld>
            <a:endParaRPr lang="en-US" dirty="0"/>
          </a:p>
        </p:txBody>
      </p:sp>
      <p:sp>
        <p:nvSpPr>
          <p:cNvPr id="5" name="Footer Placeholder 4">
            <a:extLst>
              <a:ext uri="{FF2B5EF4-FFF2-40B4-BE49-F238E27FC236}">
                <a16:creationId xmlns:a16="http://schemas.microsoft.com/office/drawing/2014/main" id="{D722A14C-C17A-47ED-CA6E-FC72DA23C4C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tint val="82000"/>
                  </a:schemeClr>
                </a:solidFill>
                <a:latin typeface="Arial" panose="020B0604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E234C466-DC14-022A-672D-2E629DA12AB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tint val="82000"/>
                  </a:schemeClr>
                </a:solidFill>
                <a:latin typeface="Arial" panose="020B0604020202020204" pitchFamily="34" charset="0"/>
              </a:defRPr>
            </a:lvl1pPr>
          </a:lstStyle>
          <a:p>
            <a:fld id="{CEDAF56A-4431-4842-883B-E6596735A194}" type="slidenum">
              <a:rPr lang="en-US" smtClean="0"/>
              <a:pPr/>
              <a:t>‹#›</a:t>
            </a:fld>
            <a:endParaRPr lang="en-US" dirty="0"/>
          </a:p>
        </p:txBody>
      </p:sp>
    </p:spTree>
    <p:extLst>
      <p:ext uri="{BB962C8B-B14F-4D97-AF65-F5344CB8AC3E}">
        <p14:creationId xmlns:p14="http://schemas.microsoft.com/office/powerpoint/2010/main" val="18127737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0" i="0" kern="1200">
          <a:solidFill>
            <a:schemeClr val="tx1"/>
          </a:solidFill>
          <a:latin typeface="Arial" panose="020B06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ue and black logo&#10;&#10;Description automatically generated with medium confidence">
            <a:extLst>
              <a:ext uri="{FF2B5EF4-FFF2-40B4-BE49-F238E27FC236}">
                <a16:creationId xmlns:a16="http://schemas.microsoft.com/office/drawing/2014/main" id="{C8FEC116-2565-6598-036A-1A407F2FEB1F}"/>
              </a:ext>
            </a:extLst>
          </p:cNvPr>
          <p:cNvPicPr>
            <a:picLocks noChangeAspect="1"/>
          </p:cNvPicPr>
          <p:nvPr/>
        </p:nvPicPr>
        <p:blipFill>
          <a:blip r:embed="rId2"/>
          <a:stretch>
            <a:fillRect/>
          </a:stretch>
        </p:blipFill>
        <p:spPr>
          <a:xfrm>
            <a:off x="-1" y="0"/>
            <a:ext cx="5407511" cy="4017818"/>
          </a:xfrm>
          <a:prstGeom prst="rect">
            <a:avLst/>
          </a:prstGeom>
        </p:spPr>
      </p:pic>
      <p:sp>
        <p:nvSpPr>
          <p:cNvPr id="2" name="Title 1">
            <a:extLst>
              <a:ext uri="{FF2B5EF4-FFF2-40B4-BE49-F238E27FC236}">
                <a16:creationId xmlns:a16="http://schemas.microsoft.com/office/drawing/2014/main" id="{29DB439D-6D5D-69AE-E3C9-8B50C525A252}"/>
              </a:ext>
            </a:extLst>
          </p:cNvPr>
          <p:cNvSpPr>
            <a:spLocks noGrp="1"/>
          </p:cNvSpPr>
          <p:nvPr>
            <p:ph type="ctrTitle"/>
          </p:nvPr>
        </p:nvSpPr>
        <p:spPr>
          <a:xfrm>
            <a:off x="1746327" y="2970306"/>
            <a:ext cx="9144000" cy="2387600"/>
          </a:xfrm>
        </p:spPr>
        <p:txBody>
          <a:bodyPr/>
          <a:lstStyle/>
          <a:p>
            <a:r>
              <a:rPr lang="en-US" dirty="0"/>
              <a:t>Pipettes and Problem Solving</a:t>
            </a:r>
          </a:p>
        </p:txBody>
      </p:sp>
    </p:spTree>
    <p:extLst>
      <p:ext uri="{BB962C8B-B14F-4D97-AF65-F5344CB8AC3E}">
        <p14:creationId xmlns:p14="http://schemas.microsoft.com/office/powerpoint/2010/main" val="20182505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258769-B9C5-2A11-E0EE-791539BAD9E0}"/>
              </a:ext>
            </a:extLst>
          </p:cNvPr>
          <p:cNvSpPr>
            <a:spLocks noGrp="1"/>
          </p:cNvSpPr>
          <p:nvPr>
            <p:ph type="title"/>
          </p:nvPr>
        </p:nvSpPr>
        <p:spPr/>
        <p:txBody>
          <a:bodyPr>
            <a:normAutofit/>
          </a:bodyPr>
          <a:lstStyle/>
          <a:p>
            <a:r>
              <a:rPr lang="en-US" sz="3600" dirty="0"/>
              <a:t>Hypothetical Experiment</a:t>
            </a:r>
          </a:p>
        </p:txBody>
      </p:sp>
      <p:sp>
        <p:nvSpPr>
          <p:cNvPr id="3" name="Content Placeholder 2">
            <a:extLst>
              <a:ext uri="{FF2B5EF4-FFF2-40B4-BE49-F238E27FC236}">
                <a16:creationId xmlns:a16="http://schemas.microsoft.com/office/drawing/2014/main" id="{36EC1EC1-AF8F-737D-B0D4-F019A6E30B90}"/>
              </a:ext>
            </a:extLst>
          </p:cNvPr>
          <p:cNvSpPr>
            <a:spLocks noGrp="1"/>
          </p:cNvSpPr>
          <p:nvPr>
            <p:ph idx="1"/>
          </p:nvPr>
        </p:nvSpPr>
        <p:spPr/>
        <p:txBody>
          <a:bodyPr/>
          <a:lstStyle/>
          <a:p>
            <a:r>
              <a:rPr lang="en-US" dirty="0"/>
              <a:t>Check for expired or incorrect antibiotic</a:t>
            </a:r>
          </a:p>
          <a:p>
            <a:endParaRPr lang="en-US" dirty="0"/>
          </a:p>
          <a:p>
            <a:r>
              <a:rPr lang="en-US" dirty="0"/>
              <a:t>Remake LB + Antibiotic Agar plates, closely following the protocol</a:t>
            </a:r>
          </a:p>
          <a:p>
            <a:r>
              <a:rPr lang="en-US" dirty="0"/>
              <a:t>Antibiotic stock made fresh for the new plates</a:t>
            </a:r>
          </a:p>
          <a:p>
            <a:endParaRPr lang="en-US" dirty="0"/>
          </a:p>
          <a:p>
            <a:r>
              <a:rPr lang="en-US" dirty="0"/>
              <a:t>Results: No colonies form on plates again</a:t>
            </a:r>
          </a:p>
        </p:txBody>
      </p:sp>
    </p:spTree>
    <p:extLst>
      <p:ext uri="{BB962C8B-B14F-4D97-AF65-F5344CB8AC3E}">
        <p14:creationId xmlns:p14="http://schemas.microsoft.com/office/powerpoint/2010/main" val="2344585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593930-66EB-DE79-78E9-F14148833E64}"/>
              </a:ext>
            </a:extLst>
          </p:cNvPr>
          <p:cNvSpPr>
            <a:spLocks noGrp="1"/>
          </p:cNvSpPr>
          <p:nvPr>
            <p:ph type="title"/>
          </p:nvPr>
        </p:nvSpPr>
        <p:spPr/>
        <p:txBody>
          <a:bodyPr>
            <a:normAutofit/>
          </a:bodyPr>
          <a:lstStyle/>
          <a:p>
            <a:r>
              <a:rPr lang="en-US" sz="3600" dirty="0"/>
              <a:t>Hypothetical Experiment</a:t>
            </a:r>
          </a:p>
        </p:txBody>
      </p:sp>
      <p:sp>
        <p:nvSpPr>
          <p:cNvPr id="3" name="Content Placeholder 2">
            <a:extLst>
              <a:ext uri="{FF2B5EF4-FFF2-40B4-BE49-F238E27FC236}">
                <a16:creationId xmlns:a16="http://schemas.microsoft.com/office/drawing/2014/main" id="{C6C9A0A8-AAA5-0FA4-EC4C-9B99E1AE0674}"/>
              </a:ext>
            </a:extLst>
          </p:cNvPr>
          <p:cNvSpPr>
            <a:spLocks noGrp="1"/>
          </p:cNvSpPr>
          <p:nvPr>
            <p:ph idx="1"/>
          </p:nvPr>
        </p:nvSpPr>
        <p:spPr>
          <a:xfrm>
            <a:off x="837491" y="5139934"/>
            <a:ext cx="10515600" cy="889579"/>
          </a:xfrm>
        </p:spPr>
        <p:txBody>
          <a:bodyPr/>
          <a:lstStyle/>
          <a:p>
            <a:r>
              <a:rPr lang="en-US" dirty="0"/>
              <a:t>Different ratios of backbone to inserts tested – No colonies on any plates</a:t>
            </a:r>
          </a:p>
        </p:txBody>
      </p:sp>
      <p:pic>
        <p:nvPicPr>
          <p:cNvPr id="4" name="Content Placeholder 4" descr="A diagram of different types of petri dishes&#10;&#10;Description automatically generated">
            <a:extLst>
              <a:ext uri="{FF2B5EF4-FFF2-40B4-BE49-F238E27FC236}">
                <a16:creationId xmlns:a16="http://schemas.microsoft.com/office/drawing/2014/main" id="{8F03FB9D-14BE-B8D7-E0FB-093549770C08}"/>
              </a:ext>
            </a:extLst>
          </p:cNvPr>
          <p:cNvPicPr>
            <a:picLocks noChangeAspect="1"/>
          </p:cNvPicPr>
          <p:nvPr/>
        </p:nvPicPr>
        <p:blipFill rotWithShape="1">
          <a:blip r:embed="rId2">
            <a:extLst>
              <a:ext uri="{28A0092B-C50C-407E-A947-70E740481C1C}">
                <a14:useLocalDpi xmlns:a14="http://schemas.microsoft.com/office/drawing/2010/main" val="0"/>
              </a:ext>
            </a:extLst>
          </a:blip>
          <a:srcRect r="55778" b="68162"/>
          <a:stretch/>
        </p:blipFill>
        <p:spPr>
          <a:xfrm>
            <a:off x="838200" y="2444242"/>
            <a:ext cx="1640710" cy="1193467"/>
          </a:xfrm>
          <a:prstGeom prst="rect">
            <a:avLst/>
          </a:prstGeom>
        </p:spPr>
      </p:pic>
      <p:pic>
        <p:nvPicPr>
          <p:cNvPr id="5" name="Content Placeholder 4" descr="A diagram of different types of petri dishes&#10;&#10;Description automatically generated">
            <a:extLst>
              <a:ext uri="{FF2B5EF4-FFF2-40B4-BE49-F238E27FC236}">
                <a16:creationId xmlns:a16="http://schemas.microsoft.com/office/drawing/2014/main" id="{15C9BAAB-321A-B638-EF5E-837BEC4615E6}"/>
              </a:ext>
            </a:extLst>
          </p:cNvPr>
          <p:cNvPicPr>
            <a:picLocks noChangeAspect="1"/>
          </p:cNvPicPr>
          <p:nvPr/>
        </p:nvPicPr>
        <p:blipFill rotWithShape="1">
          <a:blip r:embed="rId2">
            <a:extLst>
              <a:ext uri="{28A0092B-C50C-407E-A947-70E740481C1C}">
                <a14:useLocalDpi xmlns:a14="http://schemas.microsoft.com/office/drawing/2010/main" val="0"/>
              </a:ext>
            </a:extLst>
          </a:blip>
          <a:srcRect r="55778" b="68162"/>
          <a:stretch/>
        </p:blipFill>
        <p:spPr>
          <a:xfrm>
            <a:off x="3071883" y="2444241"/>
            <a:ext cx="1640710" cy="1193467"/>
          </a:xfrm>
          <a:prstGeom prst="rect">
            <a:avLst/>
          </a:prstGeom>
        </p:spPr>
      </p:pic>
      <p:pic>
        <p:nvPicPr>
          <p:cNvPr id="6" name="Content Placeholder 4" descr="A diagram of different types of petri dishes&#10;&#10;Description automatically generated">
            <a:extLst>
              <a:ext uri="{FF2B5EF4-FFF2-40B4-BE49-F238E27FC236}">
                <a16:creationId xmlns:a16="http://schemas.microsoft.com/office/drawing/2014/main" id="{F1BFEBC7-1234-2D40-7DCE-30BE290EE260}"/>
              </a:ext>
            </a:extLst>
          </p:cNvPr>
          <p:cNvPicPr>
            <a:picLocks noChangeAspect="1"/>
          </p:cNvPicPr>
          <p:nvPr/>
        </p:nvPicPr>
        <p:blipFill rotWithShape="1">
          <a:blip r:embed="rId2">
            <a:extLst>
              <a:ext uri="{28A0092B-C50C-407E-A947-70E740481C1C}">
                <a14:useLocalDpi xmlns:a14="http://schemas.microsoft.com/office/drawing/2010/main" val="0"/>
              </a:ext>
            </a:extLst>
          </a:blip>
          <a:srcRect r="55778" b="68162"/>
          <a:stretch/>
        </p:blipFill>
        <p:spPr>
          <a:xfrm>
            <a:off x="5305566" y="2444240"/>
            <a:ext cx="1640710" cy="1193467"/>
          </a:xfrm>
          <a:prstGeom prst="rect">
            <a:avLst/>
          </a:prstGeom>
        </p:spPr>
      </p:pic>
      <p:pic>
        <p:nvPicPr>
          <p:cNvPr id="7" name="Content Placeholder 4" descr="A diagram of different types of petri dishes&#10;&#10;Description automatically generated">
            <a:extLst>
              <a:ext uri="{FF2B5EF4-FFF2-40B4-BE49-F238E27FC236}">
                <a16:creationId xmlns:a16="http://schemas.microsoft.com/office/drawing/2014/main" id="{52D25504-5B7D-D018-34B3-4B11BB2B259B}"/>
              </a:ext>
            </a:extLst>
          </p:cNvPr>
          <p:cNvPicPr>
            <a:picLocks noChangeAspect="1"/>
          </p:cNvPicPr>
          <p:nvPr/>
        </p:nvPicPr>
        <p:blipFill rotWithShape="1">
          <a:blip r:embed="rId2">
            <a:extLst>
              <a:ext uri="{28A0092B-C50C-407E-A947-70E740481C1C}">
                <a14:useLocalDpi xmlns:a14="http://schemas.microsoft.com/office/drawing/2010/main" val="0"/>
              </a:ext>
            </a:extLst>
          </a:blip>
          <a:srcRect r="55778" b="68162"/>
          <a:stretch/>
        </p:blipFill>
        <p:spPr>
          <a:xfrm>
            <a:off x="7539249" y="2444239"/>
            <a:ext cx="1640710" cy="1193467"/>
          </a:xfrm>
          <a:prstGeom prst="rect">
            <a:avLst/>
          </a:prstGeom>
        </p:spPr>
      </p:pic>
      <p:pic>
        <p:nvPicPr>
          <p:cNvPr id="8" name="Content Placeholder 4" descr="A diagram of different types of petri dishes&#10;&#10;Description automatically generated">
            <a:extLst>
              <a:ext uri="{FF2B5EF4-FFF2-40B4-BE49-F238E27FC236}">
                <a16:creationId xmlns:a16="http://schemas.microsoft.com/office/drawing/2014/main" id="{C2489D14-061A-D414-7372-96A1524DE1E9}"/>
              </a:ext>
            </a:extLst>
          </p:cNvPr>
          <p:cNvPicPr>
            <a:picLocks noChangeAspect="1"/>
          </p:cNvPicPr>
          <p:nvPr/>
        </p:nvPicPr>
        <p:blipFill rotWithShape="1">
          <a:blip r:embed="rId2">
            <a:extLst>
              <a:ext uri="{28A0092B-C50C-407E-A947-70E740481C1C}">
                <a14:useLocalDpi xmlns:a14="http://schemas.microsoft.com/office/drawing/2010/main" val="0"/>
              </a:ext>
            </a:extLst>
          </a:blip>
          <a:srcRect r="55778" b="68162"/>
          <a:stretch/>
        </p:blipFill>
        <p:spPr>
          <a:xfrm>
            <a:off x="9772932" y="2444239"/>
            <a:ext cx="1640710" cy="1193467"/>
          </a:xfrm>
          <a:prstGeom prst="rect">
            <a:avLst/>
          </a:prstGeom>
        </p:spPr>
      </p:pic>
      <p:sp>
        <p:nvSpPr>
          <p:cNvPr id="9" name="TextBox 8">
            <a:extLst>
              <a:ext uri="{FF2B5EF4-FFF2-40B4-BE49-F238E27FC236}">
                <a16:creationId xmlns:a16="http://schemas.microsoft.com/office/drawing/2014/main" id="{F87DC9F5-8CB4-B12F-7DE5-955B288EA567}"/>
              </a:ext>
            </a:extLst>
          </p:cNvPr>
          <p:cNvSpPr txBox="1"/>
          <p:nvPr/>
        </p:nvSpPr>
        <p:spPr>
          <a:xfrm>
            <a:off x="5442809" y="3691494"/>
            <a:ext cx="1366223" cy="923330"/>
          </a:xfrm>
          <a:prstGeom prst="rect">
            <a:avLst/>
          </a:prstGeom>
          <a:noFill/>
        </p:spPr>
        <p:txBody>
          <a:bodyPr wrap="square" rtlCol="0">
            <a:spAutoFit/>
          </a:bodyPr>
          <a:lstStyle/>
          <a:p>
            <a:pPr algn="ctr"/>
            <a:r>
              <a:rPr lang="en-US" dirty="0">
                <a:latin typeface="Arial" panose="020B0604020202020204" pitchFamily="34" charset="0"/>
              </a:rPr>
              <a:t>1:2</a:t>
            </a:r>
          </a:p>
          <a:p>
            <a:pPr algn="ctr"/>
            <a:r>
              <a:rPr lang="en-US" dirty="0">
                <a:latin typeface="Arial" panose="020B0604020202020204" pitchFamily="34" charset="0"/>
              </a:rPr>
              <a:t>Backbone to insert</a:t>
            </a:r>
          </a:p>
        </p:txBody>
      </p:sp>
      <p:sp>
        <p:nvSpPr>
          <p:cNvPr id="10" name="TextBox 9">
            <a:extLst>
              <a:ext uri="{FF2B5EF4-FFF2-40B4-BE49-F238E27FC236}">
                <a16:creationId xmlns:a16="http://schemas.microsoft.com/office/drawing/2014/main" id="{94E06607-C048-CE1E-EDC3-E09A6633F021}"/>
              </a:ext>
            </a:extLst>
          </p:cNvPr>
          <p:cNvSpPr txBox="1"/>
          <p:nvPr/>
        </p:nvSpPr>
        <p:spPr>
          <a:xfrm>
            <a:off x="3209126" y="3772664"/>
            <a:ext cx="1366223" cy="923330"/>
          </a:xfrm>
          <a:prstGeom prst="rect">
            <a:avLst/>
          </a:prstGeom>
          <a:noFill/>
        </p:spPr>
        <p:txBody>
          <a:bodyPr wrap="square" rtlCol="0">
            <a:spAutoFit/>
          </a:bodyPr>
          <a:lstStyle/>
          <a:p>
            <a:pPr algn="ctr"/>
            <a:r>
              <a:rPr lang="en-US" dirty="0">
                <a:latin typeface="Arial" panose="020B0604020202020204" pitchFamily="34" charset="0"/>
              </a:rPr>
              <a:t>1:1</a:t>
            </a:r>
          </a:p>
          <a:p>
            <a:pPr algn="ctr"/>
            <a:r>
              <a:rPr lang="en-US" dirty="0">
                <a:latin typeface="Arial" panose="020B0604020202020204" pitchFamily="34" charset="0"/>
              </a:rPr>
              <a:t>Backbone to insert</a:t>
            </a:r>
          </a:p>
        </p:txBody>
      </p:sp>
      <p:sp>
        <p:nvSpPr>
          <p:cNvPr id="11" name="TextBox 10">
            <a:extLst>
              <a:ext uri="{FF2B5EF4-FFF2-40B4-BE49-F238E27FC236}">
                <a16:creationId xmlns:a16="http://schemas.microsoft.com/office/drawing/2014/main" id="{45B18EFD-9E2F-03EF-B2E6-52EF35C5641A}"/>
              </a:ext>
            </a:extLst>
          </p:cNvPr>
          <p:cNvSpPr txBox="1"/>
          <p:nvPr/>
        </p:nvSpPr>
        <p:spPr>
          <a:xfrm>
            <a:off x="975443" y="3756734"/>
            <a:ext cx="1366223" cy="923330"/>
          </a:xfrm>
          <a:prstGeom prst="rect">
            <a:avLst/>
          </a:prstGeom>
          <a:noFill/>
        </p:spPr>
        <p:txBody>
          <a:bodyPr wrap="square" rtlCol="0">
            <a:spAutoFit/>
          </a:bodyPr>
          <a:lstStyle/>
          <a:p>
            <a:pPr algn="ctr"/>
            <a:r>
              <a:rPr lang="en-US" dirty="0">
                <a:latin typeface="Arial" panose="020B0604020202020204" pitchFamily="34" charset="0"/>
              </a:rPr>
              <a:t>2:1</a:t>
            </a:r>
          </a:p>
          <a:p>
            <a:pPr algn="ctr"/>
            <a:r>
              <a:rPr lang="en-US" dirty="0">
                <a:latin typeface="Arial" panose="020B0604020202020204" pitchFamily="34" charset="0"/>
              </a:rPr>
              <a:t>Backbone to insert</a:t>
            </a:r>
          </a:p>
        </p:txBody>
      </p:sp>
      <p:sp>
        <p:nvSpPr>
          <p:cNvPr id="12" name="TextBox 11">
            <a:extLst>
              <a:ext uri="{FF2B5EF4-FFF2-40B4-BE49-F238E27FC236}">
                <a16:creationId xmlns:a16="http://schemas.microsoft.com/office/drawing/2014/main" id="{93C8698E-03DF-6B58-A3DB-358362040934}"/>
              </a:ext>
            </a:extLst>
          </p:cNvPr>
          <p:cNvSpPr txBox="1"/>
          <p:nvPr/>
        </p:nvSpPr>
        <p:spPr>
          <a:xfrm>
            <a:off x="7676492" y="3756734"/>
            <a:ext cx="1366223" cy="923330"/>
          </a:xfrm>
          <a:prstGeom prst="rect">
            <a:avLst/>
          </a:prstGeom>
          <a:noFill/>
        </p:spPr>
        <p:txBody>
          <a:bodyPr wrap="square" rtlCol="0">
            <a:spAutoFit/>
          </a:bodyPr>
          <a:lstStyle/>
          <a:p>
            <a:pPr algn="ctr"/>
            <a:r>
              <a:rPr lang="en-US" dirty="0">
                <a:latin typeface="Arial" panose="020B0604020202020204" pitchFamily="34" charset="0"/>
              </a:rPr>
              <a:t>1:5</a:t>
            </a:r>
          </a:p>
          <a:p>
            <a:pPr algn="ctr"/>
            <a:r>
              <a:rPr lang="en-US" dirty="0">
                <a:latin typeface="Arial" panose="020B0604020202020204" pitchFamily="34" charset="0"/>
              </a:rPr>
              <a:t>Backbone to insert</a:t>
            </a:r>
          </a:p>
        </p:txBody>
      </p:sp>
      <p:sp>
        <p:nvSpPr>
          <p:cNvPr id="13" name="TextBox 12">
            <a:extLst>
              <a:ext uri="{FF2B5EF4-FFF2-40B4-BE49-F238E27FC236}">
                <a16:creationId xmlns:a16="http://schemas.microsoft.com/office/drawing/2014/main" id="{5B8024EC-1988-4982-922C-EB28FE48D1E2}"/>
              </a:ext>
            </a:extLst>
          </p:cNvPr>
          <p:cNvSpPr txBox="1"/>
          <p:nvPr/>
        </p:nvSpPr>
        <p:spPr>
          <a:xfrm>
            <a:off x="9910175" y="3731021"/>
            <a:ext cx="1366223" cy="923330"/>
          </a:xfrm>
          <a:prstGeom prst="rect">
            <a:avLst/>
          </a:prstGeom>
          <a:noFill/>
        </p:spPr>
        <p:txBody>
          <a:bodyPr wrap="square" rtlCol="0">
            <a:spAutoFit/>
          </a:bodyPr>
          <a:lstStyle/>
          <a:p>
            <a:pPr algn="ctr"/>
            <a:r>
              <a:rPr lang="en-US" dirty="0">
                <a:latin typeface="Arial" panose="020B0604020202020204" pitchFamily="34" charset="0"/>
              </a:rPr>
              <a:t>1:8</a:t>
            </a:r>
          </a:p>
          <a:p>
            <a:pPr algn="ctr"/>
            <a:r>
              <a:rPr lang="en-US" dirty="0">
                <a:latin typeface="Arial" panose="020B0604020202020204" pitchFamily="34" charset="0"/>
              </a:rPr>
              <a:t>Backbone to insert</a:t>
            </a:r>
          </a:p>
        </p:txBody>
      </p:sp>
    </p:spTree>
    <p:extLst>
      <p:ext uri="{BB962C8B-B14F-4D97-AF65-F5344CB8AC3E}">
        <p14:creationId xmlns:p14="http://schemas.microsoft.com/office/powerpoint/2010/main" val="2634707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DEA87-439B-96EB-784C-9246947FFBB2}"/>
              </a:ext>
            </a:extLst>
          </p:cNvPr>
          <p:cNvSpPr>
            <a:spLocks noGrp="1"/>
          </p:cNvSpPr>
          <p:nvPr>
            <p:ph type="title"/>
          </p:nvPr>
        </p:nvSpPr>
        <p:spPr/>
        <p:txBody>
          <a:bodyPr>
            <a:normAutofit/>
          </a:bodyPr>
          <a:lstStyle/>
          <a:p>
            <a:r>
              <a:rPr lang="en-US" sz="3600" dirty="0"/>
              <a:t>Hypothetical Experiment</a:t>
            </a:r>
          </a:p>
        </p:txBody>
      </p:sp>
      <p:sp>
        <p:nvSpPr>
          <p:cNvPr id="3" name="Content Placeholder 2">
            <a:extLst>
              <a:ext uri="{FF2B5EF4-FFF2-40B4-BE49-F238E27FC236}">
                <a16:creationId xmlns:a16="http://schemas.microsoft.com/office/drawing/2014/main" id="{CF2B933E-A297-568F-7121-31348ACC8524}"/>
              </a:ext>
            </a:extLst>
          </p:cNvPr>
          <p:cNvSpPr>
            <a:spLocks noGrp="1"/>
          </p:cNvSpPr>
          <p:nvPr>
            <p:ph idx="1"/>
          </p:nvPr>
        </p:nvSpPr>
        <p:spPr>
          <a:xfrm>
            <a:off x="5970896" y="1890215"/>
            <a:ext cx="5382904" cy="4286748"/>
          </a:xfrm>
        </p:spPr>
        <p:txBody>
          <a:bodyPr>
            <a:normAutofit fontScale="85000" lnSpcReduction="20000"/>
          </a:bodyPr>
          <a:lstStyle/>
          <a:p>
            <a:r>
              <a:rPr lang="en-US" dirty="0"/>
              <a:t>When a sequence verified plasmid is transformed with the negative control and Gibson Assembly, colonies are only seen on the positive control</a:t>
            </a:r>
          </a:p>
          <a:p>
            <a:pPr marL="0" indent="0">
              <a:buNone/>
            </a:pPr>
            <a:endParaRPr lang="en-US" dirty="0"/>
          </a:p>
          <a:p>
            <a:r>
              <a:rPr lang="en-US" dirty="0"/>
              <a:t>Positive Control: Purified, sequence confirmed plasmid with same antibiotic transformed into cells</a:t>
            </a:r>
          </a:p>
          <a:p>
            <a:endParaRPr lang="en-US" dirty="0"/>
          </a:p>
          <a:p>
            <a:r>
              <a:rPr lang="en-US" dirty="0"/>
              <a:t>Negative Control and Gibson Assembly plates the same from prior experiments</a:t>
            </a:r>
          </a:p>
        </p:txBody>
      </p:sp>
      <p:pic>
        <p:nvPicPr>
          <p:cNvPr id="4" name="Picture 3">
            <a:extLst>
              <a:ext uri="{FF2B5EF4-FFF2-40B4-BE49-F238E27FC236}">
                <a16:creationId xmlns:a16="http://schemas.microsoft.com/office/drawing/2014/main" id="{0BA9B4C2-ECD4-A22C-9F09-A30668BADCE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 b="276"/>
          <a:stretch/>
        </p:blipFill>
        <p:spPr bwMode="auto">
          <a:xfrm>
            <a:off x="838200" y="1672710"/>
            <a:ext cx="4689143" cy="472175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229409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DEA87-439B-96EB-784C-9246947FFBB2}"/>
              </a:ext>
            </a:extLst>
          </p:cNvPr>
          <p:cNvSpPr>
            <a:spLocks noGrp="1"/>
          </p:cNvSpPr>
          <p:nvPr>
            <p:ph type="title"/>
          </p:nvPr>
        </p:nvSpPr>
        <p:spPr/>
        <p:txBody>
          <a:bodyPr>
            <a:normAutofit/>
          </a:bodyPr>
          <a:lstStyle/>
          <a:p>
            <a:r>
              <a:rPr lang="en-US" sz="3600" dirty="0"/>
              <a:t>Hypothetical Experiment</a:t>
            </a:r>
          </a:p>
        </p:txBody>
      </p:sp>
      <p:sp>
        <p:nvSpPr>
          <p:cNvPr id="3" name="Content Placeholder 2">
            <a:extLst>
              <a:ext uri="{FF2B5EF4-FFF2-40B4-BE49-F238E27FC236}">
                <a16:creationId xmlns:a16="http://schemas.microsoft.com/office/drawing/2014/main" id="{CF2B933E-A297-568F-7121-31348ACC8524}"/>
              </a:ext>
            </a:extLst>
          </p:cNvPr>
          <p:cNvSpPr>
            <a:spLocks noGrp="1"/>
          </p:cNvSpPr>
          <p:nvPr>
            <p:ph idx="1"/>
          </p:nvPr>
        </p:nvSpPr>
        <p:spPr>
          <a:xfrm>
            <a:off x="5970896" y="1890215"/>
            <a:ext cx="5382904" cy="4286748"/>
          </a:xfrm>
        </p:spPr>
        <p:txBody>
          <a:bodyPr>
            <a:normAutofit/>
          </a:bodyPr>
          <a:lstStyle/>
          <a:p>
            <a:r>
              <a:rPr lang="en-US" sz="2400" dirty="0"/>
              <a:t>When performing a Gibson Assembly with a backbone and insert sequence that previously has been constructed using Gibson assembly, </a:t>
            </a:r>
            <a:r>
              <a:rPr lang="en-US" sz="2400" u="sng" dirty="0"/>
              <a:t>no colonies are observed</a:t>
            </a:r>
            <a:r>
              <a:rPr lang="en-US" sz="2400" dirty="0"/>
              <a:t> either</a:t>
            </a:r>
          </a:p>
          <a:p>
            <a:endParaRPr lang="en-US" sz="2400" dirty="0"/>
          </a:p>
          <a:p>
            <a:r>
              <a:rPr lang="en-US" sz="2400" dirty="0"/>
              <a:t>Current Gibson Assembly results yield no colonies -  Same from prior experiments</a:t>
            </a:r>
          </a:p>
        </p:txBody>
      </p:sp>
      <p:pic>
        <p:nvPicPr>
          <p:cNvPr id="5" name="Content Placeholder 4" descr="A diagram of different types of petri dishes&#10;&#10;Description automatically generated">
            <a:extLst>
              <a:ext uri="{FF2B5EF4-FFF2-40B4-BE49-F238E27FC236}">
                <a16:creationId xmlns:a16="http://schemas.microsoft.com/office/drawing/2014/main" id="{8AA3E0D4-F5C4-FC75-51EE-554ED62FCBB8}"/>
              </a:ext>
            </a:extLst>
          </p:cNvPr>
          <p:cNvPicPr>
            <a:picLocks noChangeAspect="1"/>
          </p:cNvPicPr>
          <p:nvPr/>
        </p:nvPicPr>
        <p:blipFill rotWithShape="1">
          <a:blip r:embed="rId2">
            <a:extLst>
              <a:ext uri="{28A0092B-C50C-407E-A947-70E740481C1C}">
                <a14:useLocalDpi xmlns:a14="http://schemas.microsoft.com/office/drawing/2010/main" val="0"/>
              </a:ext>
            </a:extLst>
          </a:blip>
          <a:srcRect r="55778" b="68162"/>
          <a:stretch/>
        </p:blipFill>
        <p:spPr>
          <a:xfrm>
            <a:off x="714489" y="2274507"/>
            <a:ext cx="2056671" cy="1496040"/>
          </a:xfrm>
          <a:prstGeom prst="rect">
            <a:avLst/>
          </a:prstGeom>
        </p:spPr>
      </p:pic>
      <p:pic>
        <p:nvPicPr>
          <p:cNvPr id="6" name="Content Placeholder 4" descr="A diagram of different types of petri dishes&#10;&#10;Description automatically generated">
            <a:extLst>
              <a:ext uri="{FF2B5EF4-FFF2-40B4-BE49-F238E27FC236}">
                <a16:creationId xmlns:a16="http://schemas.microsoft.com/office/drawing/2014/main" id="{85E5090E-3ED5-872C-F60D-96E52BF7134C}"/>
              </a:ext>
            </a:extLst>
          </p:cNvPr>
          <p:cNvPicPr>
            <a:picLocks noChangeAspect="1"/>
          </p:cNvPicPr>
          <p:nvPr/>
        </p:nvPicPr>
        <p:blipFill rotWithShape="1">
          <a:blip r:embed="rId2">
            <a:extLst>
              <a:ext uri="{28A0092B-C50C-407E-A947-70E740481C1C}">
                <a14:useLocalDpi xmlns:a14="http://schemas.microsoft.com/office/drawing/2010/main" val="0"/>
              </a:ext>
            </a:extLst>
          </a:blip>
          <a:srcRect r="55778" b="68162"/>
          <a:stretch/>
        </p:blipFill>
        <p:spPr>
          <a:xfrm>
            <a:off x="714489" y="4354366"/>
            <a:ext cx="2056671" cy="1496041"/>
          </a:xfrm>
          <a:prstGeom prst="rect">
            <a:avLst/>
          </a:prstGeom>
        </p:spPr>
      </p:pic>
      <p:sp>
        <p:nvSpPr>
          <p:cNvPr id="7" name="TextBox 6">
            <a:extLst>
              <a:ext uri="{FF2B5EF4-FFF2-40B4-BE49-F238E27FC236}">
                <a16:creationId xmlns:a16="http://schemas.microsoft.com/office/drawing/2014/main" id="{E67F9314-AC9D-AF88-CB1F-6A56A19F4B43}"/>
              </a:ext>
            </a:extLst>
          </p:cNvPr>
          <p:cNvSpPr txBox="1"/>
          <p:nvPr/>
        </p:nvSpPr>
        <p:spPr>
          <a:xfrm>
            <a:off x="3208636" y="4779220"/>
            <a:ext cx="1918364" cy="646331"/>
          </a:xfrm>
          <a:prstGeom prst="rect">
            <a:avLst/>
          </a:prstGeom>
          <a:noFill/>
        </p:spPr>
        <p:txBody>
          <a:bodyPr wrap="square" rtlCol="0">
            <a:spAutoFit/>
          </a:bodyPr>
          <a:lstStyle/>
          <a:p>
            <a:pPr algn="ctr"/>
            <a:r>
              <a:rPr lang="en-US" dirty="0">
                <a:latin typeface="Arial" panose="020B0604020202020204" pitchFamily="34" charset="0"/>
              </a:rPr>
              <a:t>Current Gibson Assembly Plate</a:t>
            </a:r>
          </a:p>
        </p:txBody>
      </p:sp>
      <p:sp>
        <p:nvSpPr>
          <p:cNvPr id="8" name="TextBox 7">
            <a:extLst>
              <a:ext uri="{FF2B5EF4-FFF2-40B4-BE49-F238E27FC236}">
                <a16:creationId xmlns:a16="http://schemas.microsoft.com/office/drawing/2014/main" id="{77D7B3AE-3121-5611-3EEB-D02DA5B00218}"/>
              </a:ext>
            </a:extLst>
          </p:cNvPr>
          <p:cNvSpPr txBox="1"/>
          <p:nvPr/>
        </p:nvSpPr>
        <p:spPr>
          <a:xfrm>
            <a:off x="2771160" y="2503634"/>
            <a:ext cx="2793317" cy="923330"/>
          </a:xfrm>
          <a:prstGeom prst="rect">
            <a:avLst/>
          </a:prstGeom>
          <a:noFill/>
        </p:spPr>
        <p:txBody>
          <a:bodyPr wrap="square" rtlCol="0">
            <a:spAutoFit/>
          </a:bodyPr>
          <a:lstStyle/>
          <a:p>
            <a:pPr algn="ctr"/>
            <a:r>
              <a:rPr lang="en-US" dirty="0">
                <a:latin typeface="Arial" panose="020B0604020202020204" pitchFamily="34" charset="0"/>
              </a:rPr>
              <a:t>Gibson Assembly Plate for plasmid that was previously successful</a:t>
            </a:r>
          </a:p>
        </p:txBody>
      </p:sp>
    </p:spTree>
    <p:extLst>
      <p:ext uri="{BB962C8B-B14F-4D97-AF65-F5344CB8AC3E}">
        <p14:creationId xmlns:p14="http://schemas.microsoft.com/office/powerpoint/2010/main" val="26078798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D2B75-03F6-F9B6-B9B9-ECAF850094C4}"/>
              </a:ext>
            </a:extLst>
          </p:cNvPr>
          <p:cNvSpPr>
            <a:spLocks noGrp="1"/>
          </p:cNvSpPr>
          <p:nvPr>
            <p:ph type="title"/>
          </p:nvPr>
        </p:nvSpPr>
        <p:spPr/>
        <p:txBody>
          <a:bodyPr>
            <a:normAutofit/>
          </a:bodyPr>
          <a:lstStyle/>
          <a:p>
            <a:r>
              <a:rPr lang="en-US" sz="3600" dirty="0"/>
              <a:t>Hypothetical Experiment</a:t>
            </a:r>
          </a:p>
        </p:txBody>
      </p:sp>
      <p:sp>
        <p:nvSpPr>
          <p:cNvPr id="3" name="Content Placeholder 2">
            <a:extLst>
              <a:ext uri="{FF2B5EF4-FFF2-40B4-BE49-F238E27FC236}">
                <a16:creationId xmlns:a16="http://schemas.microsoft.com/office/drawing/2014/main" id="{79B4F900-97E6-3325-0836-CD0345B7B5B8}"/>
              </a:ext>
            </a:extLst>
          </p:cNvPr>
          <p:cNvSpPr>
            <a:spLocks noGrp="1"/>
          </p:cNvSpPr>
          <p:nvPr>
            <p:ph idx="1"/>
          </p:nvPr>
        </p:nvSpPr>
        <p:spPr>
          <a:xfrm>
            <a:off x="838199" y="5610113"/>
            <a:ext cx="10515599" cy="882762"/>
          </a:xfrm>
        </p:spPr>
        <p:txBody>
          <a:bodyPr>
            <a:normAutofit fontScale="70000" lnSpcReduction="20000"/>
          </a:bodyPr>
          <a:lstStyle/>
          <a:p>
            <a:r>
              <a:rPr lang="en-US" dirty="0"/>
              <a:t>Remake the Gibson Assembly Buffer from all brand new/freshly made components</a:t>
            </a:r>
          </a:p>
          <a:p>
            <a:r>
              <a:rPr lang="en-US" dirty="0"/>
              <a:t>Colonies on the Gibson Assembly Plate and Positive Control plate, but not the Negative control plate</a:t>
            </a:r>
          </a:p>
        </p:txBody>
      </p:sp>
      <p:pic>
        <p:nvPicPr>
          <p:cNvPr id="7" name="Picture 6" descr="A diagram of different types of tubes&#10;&#10;Description automatically generated">
            <a:extLst>
              <a:ext uri="{FF2B5EF4-FFF2-40B4-BE49-F238E27FC236}">
                <a16:creationId xmlns:a16="http://schemas.microsoft.com/office/drawing/2014/main" id="{1C3B9D98-EAE1-287C-E59A-FFC292EC88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8178" y="1586047"/>
            <a:ext cx="3527748" cy="3685905"/>
          </a:xfrm>
          <a:prstGeom prst="rect">
            <a:avLst/>
          </a:prstGeom>
        </p:spPr>
      </p:pic>
      <p:pic>
        <p:nvPicPr>
          <p:cNvPr id="8" name="Picture 7">
            <a:extLst>
              <a:ext uri="{FF2B5EF4-FFF2-40B4-BE49-F238E27FC236}">
                <a16:creationId xmlns:a16="http://schemas.microsoft.com/office/drawing/2014/main" id="{2C22B81D-541A-69CF-D466-2311C060ED7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 b="276"/>
          <a:stretch/>
        </p:blipFill>
        <p:spPr bwMode="auto">
          <a:xfrm>
            <a:off x="6709411" y="1690688"/>
            <a:ext cx="3400280" cy="3423930"/>
          </a:xfrm>
          <a:prstGeom prst="rect">
            <a:avLst/>
          </a:prstGeom>
          <a:noFill/>
          <a:ln>
            <a:noFill/>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ADC00716-60BD-3BAC-729F-AD222774294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1020" t="52856" r="25399" b="13915"/>
          <a:stretch/>
        </p:blipFill>
        <p:spPr bwMode="auto">
          <a:xfrm>
            <a:off x="8627797" y="1627823"/>
            <a:ext cx="1481893" cy="114088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297418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D2B75-03F6-F9B6-B9B9-ECAF850094C4}"/>
              </a:ext>
            </a:extLst>
          </p:cNvPr>
          <p:cNvSpPr>
            <a:spLocks noGrp="1"/>
          </p:cNvSpPr>
          <p:nvPr>
            <p:ph type="title"/>
          </p:nvPr>
        </p:nvSpPr>
        <p:spPr/>
        <p:txBody>
          <a:bodyPr>
            <a:normAutofit/>
          </a:bodyPr>
          <a:lstStyle/>
          <a:p>
            <a:r>
              <a:rPr lang="en-US" sz="3600" dirty="0"/>
              <a:t>Hypothetical Experiment</a:t>
            </a:r>
          </a:p>
        </p:txBody>
      </p:sp>
      <p:sp>
        <p:nvSpPr>
          <p:cNvPr id="3" name="Content Placeholder 2">
            <a:extLst>
              <a:ext uri="{FF2B5EF4-FFF2-40B4-BE49-F238E27FC236}">
                <a16:creationId xmlns:a16="http://schemas.microsoft.com/office/drawing/2014/main" id="{79B4F900-97E6-3325-0836-CD0345B7B5B8}"/>
              </a:ext>
            </a:extLst>
          </p:cNvPr>
          <p:cNvSpPr>
            <a:spLocks noGrp="1"/>
          </p:cNvSpPr>
          <p:nvPr>
            <p:ph idx="1"/>
          </p:nvPr>
        </p:nvSpPr>
        <p:spPr>
          <a:xfrm>
            <a:off x="838199" y="5610113"/>
            <a:ext cx="10515599" cy="987402"/>
          </a:xfrm>
        </p:spPr>
        <p:txBody>
          <a:bodyPr>
            <a:normAutofit fontScale="77500" lnSpcReduction="20000"/>
          </a:bodyPr>
          <a:lstStyle/>
          <a:p>
            <a:r>
              <a:rPr lang="en-US" dirty="0"/>
              <a:t>Remake the Gibson Assembly Buffer from components currently in kit</a:t>
            </a:r>
          </a:p>
          <a:p>
            <a:r>
              <a:rPr lang="en-US" dirty="0"/>
              <a:t>Colonies on Positive Control plate, but not the Gibson Assembly or Negative control plate</a:t>
            </a:r>
          </a:p>
        </p:txBody>
      </p:sp>
      <p:pic>
        <p:nvPicPr>
          <p:cNvPr id="7" name="Picture 6" descr="A diagram of different types of tubes&#10;&#10;Description automatically generated">
            <a:extLst>
              <a:ext uri="{FF2B5EF4-FFF2-40B4-BE49-F238E27FC236}">
                <a16:creationId xmlns:a16="http://schemas.microsoft.com/office/drawing/2014/main" id="{1C3B9D98-EAE1-287C-E59A-FFC292EC88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8178" y="1586047"/>
            <a:ext cx="3527748" cy="3685905"/>
          </a:xfrm>
          <a:prstGeom prst="rect">
            <a:avLst/>
          </a:prstGeom>
        </p:spPr>
      </p:pic>
      <p:pic>
        <p:nvPicPr>
          <p:cNvPr id="8" name="Picture 7">
            <a:extLst>
              <a:ext uri="{FF2B5EF4-FFF2-40B4-BE49-F238E27FC236}">
                <a16:creationId xmlns:a16="http://schemas.microsoft.com/office/drawing/2014/main" id="{2C22B81D-541A-69CF-D466-2311C060ED7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 b="276"/>
          <a:stretch/>
        </p:blipFill>
        <p:spPr bwMode="auto">
          <a:xfrm>
            <a:off x="6709411" y="1690688"/>
            <a:ext cx="3400280" cy="342393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191613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64B98B-27CA-29C8-D228-73D65CCE0234}"/>
              </a:ext>
            </a:extLst>
          </p:cNvPr>
          <p:cNvSpPr>
            <a:spLocks noGrp="1"/>
          </p:cNvSpPr>
          <p:nvPr>
            <p:ph type="title"/>
          </p:nvPr>
        </p:nvSpPr>
        <p:spPr/>
        <p:txBody>
          <a:bodyPr>
            <a:normAutofit/>
          </a:bodyPr>
          <a:lstStyle/>
          <a:p>
            <a:r>
              <a:rPr lang="en-US" sz="3600" dirty="0"/>
              <a:t>ANSWER</a:t>
            </a:r>
          </a:p>
        </p:txBody>
      </p:sp>
      <p:sp>
        <p:nvSpPr>
          <p:cNvPr id="3" name="Content Placeholder 2">
            <a:extLst>
              <a:ext uri="{FF2B5EF4-FFF2-40B4-BE49-F238E27FC236}">
                <a16:creationId xmlns:a16="http://schemas.microsoft.com/office/drawing/2014/main" id="{47370151-E456-1814-0A4D-C4F0E58A0BA8}"/>
              </a:ext>
            </a:extLst>
          </p:cNvPr>
          <p:cNvSpPr>
            <a:spLocks noGrp="1"/>
          </p:cNvSpPr>
          <p:nvPr>
            <p:ph idx="1"/>
          </p:nvPr>
        </p:nvSpPr>
        <p:spPr>
          <a:xfrm>
            <a:off x="838200" y="1825625"/>
            <a:ext cx="10515600" cy="1603375"/>
          </a:xfrm>
        </p:spPr>
        <p:txBody>
          <a:bodyPr/>
          <a:lstStyle/>
          <a:p>
            <a:r>
              <a:rPr lang="en-US" sz="1800" dirty="0">
                <a:effectLst/>
                <a:latin typeface="Arial" panose="020B0604020202020204" pitchFamily="34" charset="0"/>
                <a:ea typeface="Aptos" panose="020B0004020202020204" pitchFamily="34" charset="0"/>
              </a:rPr>
              <a:t>The T5 Exonuclease was not handled properly when the most recent aliquots of the Gibson Assembly Buffer were prepared. The T5 Exonuclease was left at room temperature for too long, which caused the enzyme to effectively expire. The inactive T5 Exonuclease does not chew back the ends of the PCR fragments meaning the single-stranded ends are not generated, and thus cannot be synthesized by the polymerase. Therefore, no full plasmids are assembled, leading to no colony formation.</a:t>
            </a:r>
            <a:endParaRPr lang="en-US" dirty="0"/>
          </a:p>
        </p:txBody>
      </p:sp>
      <p:pic>
        <p:nvPicPr>
          <p:cNvPr id="4" name="Picture 3">
            <a:extLst>
              <a:ext uri="{FF2B5EF4-FFF2-40B4-BE49-F238E27FC236}">
                <a16:creationId xmlns:a16="http://schemas.microsoft.com/office/drawing/2014/main" id="{195EDCE9-54DE-D209-1DCB-3295CC42815E}"/>
              </a:ext>
            </a:extLst>
          </p:cNvPr>
          <p:cNvPicPr>
            <a:picLocks noChangeAspect="1"/>
          </p:cNvPicPr>
          <p:nvPr/>
        </p:nvPicPr>
        <p:blipFill>
          <a:blip r:embed="rId2"/>
          <a:stretch>
            <a:fillRect/>
          </a:stretch>
        </p:blipFill>
        <p:spPr>
          <a:xfrm>
            <a:off x="1746913" y="3643952"/>
            <a:ext cx="5648816" cy="1696750"/>
          </a:xfrm>
          <a:prstGeom prst="rect">
            <a:avLst/>
          </a:prstGeom>
        </p:spPr>
      </p:pic>
      <p:sp>
        <p:nvSpPr>
          <p:cNvPr id="5" name="TextBox 4">
            <a:extLst>
              <a:ext uri="{FF2B5EF4-FFF2-40B4-BE49-F238E27FC236}">
                <a16:creationId xmlns:a16="http://schemas.microsoft.com/office/drawing/2014/main" id="{C5DE0FA4-5C15-CB8F-5751-85D58F64E35D}"/>
              </a:ext>
            </a:extLst>
          </p:cNvPr>
          <p:cNvSpPr txBox="1"/>
          <p:nvPr/>
        </p:nvSpPr>
        <p:spPr>
          <a:xfrm>
            <a:off x="3503539" y="4021137"/>
            <a:ext cx="1950588" cy="1446550"/>
          </a:xfrm>
          <a:prstGeom prst="rect">
            <a:avLst/>
          </a:prstGeom>
          <a:noFill/>
        </p:spPr>
        <p:txBody>
          <a:bodyPr wrap="square" rtlCol="0">
            <a:spAutoFit/>
          </a:bodyPr>
          <a:lstStyle/>
          <a:p>
            <a:pPr algn="ctr"/>
            <a:r>
              <a:rPr lang="en-US" sz="8800" dirty="0">
                <a:solidFill>
                  <a:srgbClr val="FF0000"/>
                </a:solidFill>
                <a:latin typeface="Arial" panose="020B0604020202020204" pitchFamily="34" charset="0"/>
              </a:rPr>
              <a:t>X</a:t>
            </a:r>
          </a:p>
        </p:txBody>
      </p:sp>
    </p:spTree>
    <p:extLst>
      <p:ext uri="{BB962C8B-B14F-4D97-AF65-F5344CB8AC3E}">
        <p14:creationId xmlns:p14="http://schemas.microsoft.com/office/powerpoint/2010/main" val="1115308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5978A4-711D-F29C-6706-EE2B0D3AE1FC}"/>
              </a:ext>
            </a:extLst>
          </p:cNvPr>
          <p:cNvSpPr>
            <a:spLocks noGrp="1"/>
          </p:cNvSpPr>
          <p:nvPr>
            <p:ph type="title"/>
          </p:nvPr>
        </p:nvSpPr>
        <p:spPr>
          <a:xfrm>
            <a:off x="838200" y="315374"/>
            <a:ext cx="10515600" cy="1325563"/>
          </a:xfrm>
        </p:spPr>
        <p:txBody>
          <a:bodyPr>
            <a:normAutofit/>
          </a:bodyPr>
          <a:lstStyle/>
          <a:p>
            <a:r>
              <a:rPr lang="en-US" sz="3600" dirty="0"/>
              <a:t>Scenario: Gibson Assembly Woes</a:t>
            </a:r>
          </a:p>
        </p:txBody>
      </p:sp>
      <p:sp>
        <p:nvSpPr>
          <p:cNvPr id="3" name="Content Placeholder 2">
            <a:extLst>
              <a:ext uri="{FF2B5EF4-FFF2-40B4-BE49-F238E27FC236}">
                <a16:creationId xmlns:a16="http://schemas.microsoft.com/office/drawing/2014/main" id="{D3BBB996-DF32-53E2-A652-EDB2828E2540}"/>
              </a:ext>
            </a:extLst>
          </p:cNvPr>
          <p:cNvSpPr>
            <a:spLocks noGrp="1"/>
          </p:cNvSpPr>
          <p:nvPr>
            <p:ph idx="1"/>
          </p:nvPr>
        </p:nvSpPr>
        <p:spPr>
          <a:xfrm>
            <a:off x="838200" y="1409888"/>
            <a:ext cx="10515600" cy="1413849"/>
          </a:xfrm>
        </p:spPr>
        <p:txBody>
          <a:bodyPr>
            <a:normAutofit fontScale="92500"/>
          </a:bodyPr>
          <a:lstStyle/>
          <a:p>
            <a:pPr marL="0" indent="0" algn="just">
              <a:buNone/>
            </a:pPr>
            <a:r>
              <a:rPr lang="en-US" dirty="0"/>
              <a:t>You are a researcher interested in cloning candidate enzymes to produce a desired metabolite, as such you select Gibson Assembly to insert your enzyme DNA sequences into your expression plasmid </a:t>
            </a:r>
          </a:p>
        </p:txBody>
      </p:sp>
      <p:pic>
        <p:nvPicPr>
          <p:cNvPr id="5" name="Picture 4" descr="A diagram of rings and bars&#10;&#10;Description automatically generated">
            <a:extLst>
              <a:ext uri="{FF2B5EF4-FFF2-40B4-BE49-F238E27FC236}">
                <a16:creationId xmlns:a16="http://schemas.microsoft.com/office/drawing/2014/main" id="{7BFB47C2-0744-3B04-D8F5-F6CAB5FCC1E8}"/>
              </a:ext>
            </a:extLst>
          </p:cNvPr>
          <p:cNvPicPr>
            <a:picLocks noChangeAspect="1"/>
          </p:cNvPicPr>
          <p:nvPr/>
        </p:nvPicPr>
        <p:blipFill rotWithShape="1">
          <a:blip r:embed="rId2">
            <a:extLst>
              <a:ext uri="{28A0092B-C50C-407E-A947-70E740481C1C}">
                <a14:useLocalDpi xmlns:a14="http://schemas.microsoft.com/office/drawing/2010/main" val="0"/>
              </a:ext>
            </a:extLst>
          </a:blip>
          <a:srcRect l="3586" t="22842" r="75652" b="37388"/>
          <a:stretch/>
        </p:blipFill>
        <p:spPr>
          <a:xfrm>
            <a:off x="105140" y="3839472"/>
            <a:ext cx="1602904" cy="2149574"/>
          </a:xfrm>
          <a:prstGeom prst="rect">
            <a:avLst/>
          </a:prstGeom>
        </p:spPr>
      </p:pic>
      <p:pic>
        <p:nvPicPr>
          <p:cNvPr id="6" name="Picture 5" descr="A diagram of rings and bars&#10;&#10;Description automatically generated">
            <a:extLst>
              <a:ext uri="{FF2B5EF4-FFF2-40B4-BE49-F238E27FC236}">
                <a16:creationId xmlns:a16="http://schemas.microsoft.com/office/drawing/2014/main" id="{7A578538-2969-B41A-B6C0-54F753DF398B}"/>
              </a:ext>
            </a:extLst>
          </p:cNvPr>
          <p:cNvPicPr>
            <a:picLocks noChangeAspect="1"/>
          </p:cNvPicPr>
          <p:nvPr/>
        </p:nvPicPr>
        <p:blipFill rotWithShape="1">
          <a:blip r:embed="rId2">
            <a:extLst>
              <a:ext uri="{28A0092B-C50C-407E-A947-70E740481C1C}">
                <a14:useLocalDpi xmlns:a14="http://schemas.microsoft.com/office/drawing/2010/main" val="0"/>
              </a:ext>
            </a:extLst>
          </a:blip>
          <a:srcRect l="64921" t="49558" r="15459" b="22232"/>
          <a:stretch/>
        </p:blipFill>
        <p:spPr>
          <a:xfrm>
            <a:off x="10391483" y="4220208"/>
            <a:ext cx="1514939" cy="1524714"/>
          </a:xfrm>
          <a:prstGeom prst="rect">
            <a:avLst/>
          </a:prstGeom>
        </p:spPr>
      </p:pic>
      <p:pic>
        <p:nvPicPr>
          <p:cNvPr id="7" name="Picture 6" descr="A diagram of rings and bars&#10;&#10;Description automatically generated">
            <a:extLst>
              <a:ext uri="{FF2B5EF4-FFF2-40B4-BE49-F238E27FC236}">
                <a16:creationId xmlns:a16="http://schemas.microsoft.com/office/drawing/2014/main" id="{69FA4A51-6CD0-428C-E3D4-C1F8C400DE7C}"/>
              </a:ext>
            </a:extLst>
          </p:cNvPr>
          <p:cNvPicPr>
            <a:picLocks noChangeAspect="1"/>
          </p:cNvPicPr>
          <p:nvPr/>
        </p:nvPicPr>
        <p:blipFill rotWithShape="1">
          <a:blip r:embed="rId3">
            <a:extLst>
              <a:ext uri="{28A0092B-C50C-407E-A947-70E740481C1C}">
                <a14:useLocalDpi xmlns:a14="http://schemas.microsoft.com/office/drawing/2010/main" val="0"/>
              </a:ext>
            </a:extLst>
          </a:blip>
          <a:srcRect l="28834" t="24377" r="27875" b="58941"/>
          <a:stretch/>
        </p:blipFill>
        <p:spPr>
          <a:xfrm>
            <a:off x="2796999" y="4474345"/>
            <a:ext cx="3342642" cy="901634"/>
          </a:xfrm>
          <a:prstGeom prst="rect">
            <a:avLst/>
          </a:prstGeom>
        </p:spPr>
      </p:pic>
      <p:sp>
        <p:nvSpPr>
          <p:cNvPr id="9" name="Arrow: Right 8">
            <a:extLst>
              <a:ext uri="{FF2B5EF4-FFF2-40B4-BE49-F238E27FC236}">
                <a16:creationId xmlns:a16="http://schemas.microsoft.com/office/drawing/2014/main" id="{188B1268-ADF7-2859-288D-18FC712E9D00}"/>
              </a:ext>
            </a:extLst>
          </p:cNvPr>
          <p:cNvSpPr/>
          <p:nvPr/>
        </p:nvSpPr>
        <p:spPr>
          <a:xfrm>
            <a:off x="2062718" y="4716223"/>
            <a:ext cx="531411" cy="268844"/>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dirty="0">
              <a:latin typeface="Arial" panose="020B0604020202020204" pitchFamily="34" charset="0"/>
            </a:endParaRPr>
          </a:p>
        </p:txBody>
      </p:sp>
      <p:sp>
        <p:nvSpPr>
          <p:cNvPr id="10" name="Arrow: Right 9">
            <a:extLst>
              <a:ext uri="{FF2B5EF4-FFF2-40B4-BE49-F238E27FC236}">
                <a16:creationId xmlns:a16="http://schemas.microsoft.com/office/drawing/2014/main" id="{D48850C7-9DAF-BEC9-5A3B-529D42262DC7}"/>
              </a:ext>
            </a:extLst>
          </p:cNvPr>
          <p:cNvSpPr/>
          <p:nvPr/>
        </p:nvSpPr>
        <p:spPr>
          <a:xfrm>
            <a:off x="6886641" y="4716223"/>
            <a:ext cx="531411" cy="268844"/>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dirty="0">
              <a:latin typeface="Arial" panose="020B0604020202020204" pitchFamily="34" charset="0"/>
            </a:endParaRPr>
          </a:p>
        </p:txBody>
      </p:sp>
      <p:sp>
        <p:nvSpPr>
          <p:cNvPr id="11" name="Arrow: Right 10">
            <a:extLst>
              <a:ext uri="{FF2B5EF4-FFF2-40B4-BE49-F238E27FC236}">
                <a16:creationId xmlns:a16="http://schemas.microsoft.com/office/drawing/2014/main" id="{B9CC3EB5-933B-6AB0-D8FB-65D811CDF6F0}"/>
              </a:ext>
            </a:extLst>
          </p:cNvPr>
          <p:cNvSpPr/>
          <p:nvPr/>
        </p:nvSpPr>
        <p:spPr>
          <a:xfrm>
            <a:off x="9671519" y="4716223"/>
            <a:ext cx="531411" cy="268844"/>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dirty="0">
              <a:latin typeface="Arial" panose="020B0604020202020204" pitchFamily="34" charset="0"/>
            </a:endParaRPr>
          </a:p>
        </p:txBody>
      </p:sp>
      <p:sp>
        <p:nvSpPr>
          <p:cNvPr id="12" name="TextBox 11">
            <a:extLst>
              <a:ext uri="{FF2B5EF4-FFF2-40B4-BE49-F238E27FC236}">
                <a16:creationId xmlns:a16="http://schemas.microsoft.com/office/drawing/2014/main" id="{9B23F8B1-AC02-4235-61CD-21D1AE1A4B15}"/>
              </a:ext>
            </a:extLst>
          </p:cNvPr>
          <p:cNvSpPr txBox="1"/>
          <p:nvPr/>
        </p:nvSpPr>
        <p:spPr>
          <a:xfrm>
            <a:off x="202798" y="6157434"/>
            <a:ext cx="1505541" cy="369332"/>
          </a:xfrm>
          <a:prstGeom prst="rect">
            <a:avLst/>
          </a:prstGeom>
          <a:noFill/>
        </p:spPr>
        <p:txBody>
          <a:bodyPr wrap="none" rtlCol="0">
            <a:spAutoFit/>
          </a:bodyPr>
          <a:lstStyle/>
          <a:p>
            <a:pPr algn="ctr"/>
            <a:r>
              <a:rPr lang="en-US" dirty="0">
                <a:latin typeface="Arial" panose="020B0604020202020204" pitchFamily="34" charset="0"/>
              </a:rPr>
              <a:t>1. Input DNA</a:t>
            </a:r>
          </a:p>
        </p:txBody>
      </p:sp>
      <p:sp>
        <p:nvSpPr>
          <p:cNvPr id="13" name="TextBox 12">
            <a:extLst>
              <a:ext uri="{FF2B5EF4-FFF2-40B4-BE49-F238E27FC236}">
                <a16:creationId xmlns:a16="http://schemas.microsoft.com/office/drawing/2014/main" id="{32E43F92-7B50-E349-861F-B86B78FA5D1B}"/>
              </a:ext>
            </a:extLst>
          </p:cNvPr>
          <p:cNvSpPr txBox="1"/>
          <p:nvPr/>
        </p:nvSpPr>
        <p:spPr>
          <a:xfrm>
            <a:off x="2559111" y="6157434"/>
            <a:ext cx="4108817" cy="369332"/>
          </a:xfrm>
          <a:prstGeom prst="rect">
            <a:avLst/>
          </a:prstGeom>
          <a:noFill/>
        </p:spPr>
        <p:txBody>
          <a:bodyPr wrap="none" rtlCol="0">
            <a:spAutoFit/>
          </a:bodyPr>
          <a:lstStyle/>
          <a:p>
            <a:pPr algn="ctr"/>
            <a:r>
              <a:rPr lang="en-US" dirty="0">
                <a:latin typeface="Arial" panose="020B0604020202020204" pitchFamily="34" charset="0"/>
              </a:rPr>
              <a:t>2. PCR to add overlaps with backbone</a:t>
            </a:r>
          </a:p>
        </p:txBody>
      </p:sp>
      <p:sp>
        <p:nvSpPr>
          <p:cNvPr id="14" name="TextBox 13">
            <a:extLst>
              <a:ext uri="{FF2B5EF4-FFF2-40B4-BE49-F238E27FC236}">
                <a16:creationId xmlns:a16="http://schemas.microsoft.com/office/drawing/2014/main" id="{E753A097-2703-8606-0A4D-70E7E75398B0}"/>
              </a:ext>
            </a:extLst>
          </p:cNvPr>
          <p:cNvSpPr txBox="1"/>
          <p:nvPr/>
        </p:nvSpPr>
        <p:spPr>
          <a:xfrm>
            <a:off x="7963198" y="6157434"/>
            <a:ext cx="1428661" cy="369332"/>
          </a:xfrm>
          <a:prstGeom prst="rect">
            <a:avLst/>
          </a:prstGeom>
          <a:noFill/>
        </p:spPr>
        <p:txBody>
          <a:bodyPr wrap="none" rtlCol="0">
            <a:spAutoFit/>
          </a:bodyPr>
          <a:lstStyle/>
          <a:p>
            <a:r>
              <a:rPr lang="en-US" dirty="0">
                <a:latin typeface="Arial" panose="020B0604020202020204" pitchFamily="34" charset="0"/>
              </a:rPr>
              <a:t>3. Assembly</a:t>
            </a:r>
          </a:p>
        </p:txBody>
      </p:sp>
      <p:sp>
        <p:nvSpPr>
          <p:cNvPr id="15" name="TextBox 14">
            <a:extLst>
              <a:ext uri="{FF2B5EF4-FFF2-40B4-BE49-F238E27FC236}">
                <a16:creationId xmlns:a16="http://schemas.microsoft.com/office/drawing/2014/main" id="{DF497303-D9EC-39B0-0CB0-34B5D5B0A9E6}"/>
              </a:ext>
            </a:extLst>
          </p:cNvPr>
          <p:cNvSpPr txBox="1"/>
          <p:nvPr/>
        </p:nvSpPr>
        <p:spPr>
          <a:xfrm>
            <a:off x="10017484" y="6157434"/>
            <a:ext cx="2095446" cy="369332"/>
          </a:xfrm>
          <a:prstGeom prst="rect">
            <a:avLst/>
          </a:prstGeom>
          <a:noFill/>
        </p:spPr>
        <p:txBody>
          <a:bodyPr wrap="none" rtlCol="0">
            <a:spAutoFit/>
          </a:bodyPr>
          <a:lstStyle/>
          <a:p>
            <a:pPr algn="ctr"/>
            <a:r>
              <a:rPr lang="en-US" dirty="0">
                <a:latin typeface="Arial" panose="020B0604020202020204" pitchFamily="34" charset="0"/>
              </a:rPr>
              <a:t>4. Product plasmid</a:t>
            </a:r>
          </a:p>
        </p:txBody>
      </p:sp>
      <p:sp>
        <p:nvSpPr>
          <p:cNvPr id="16" name="TextBox 15">
            <a:extLst>
              <a:ext uri="{FF2B5EF4-FFF2-40B4-BE49-F238E27FC236}">
                <a16:creationId xmlns:a16="http://schemas.microsoft.com/office/drawing/2014/main" id="{AEDCE536-47D1-AFE8-77F1-BEE244C7C92E}"/>
              </a:ext>
            </a:extLst>
          </p:cNvPr>
          <p:cNvSpPr txBox="1"/>
          <p:nvPr/>
        </p:nvSpPr>
        <p:spPr>
          <a:xfrm>
            <a:off x="1307759" y="3820432"/>
            <a:ext cx="2097049" cy="338554"/>
          </a:xfrm>
          <a:prstGeom prst="rect">
            <a:avLst/>
          </a:prstGeom>
          <a:noFill/>
        </p:spPr>
        <p:txBody>
          <a:bodyPr wrap="none" rtlCol="0">
            <a:spAutoFit/>
          </a:bodyPr>
          <a:lstStyle/>
          <a:p>
            <a:r>
              <a:rPr lang="en-US" sz="1600" dirty="0">
                <a:latin typeface="Arial" panose="020B0604020202020204" pitchFamily="34" charset="0"/>
              </a:rPr>
              <a:t>Candidate Sequence</a:t>
            </a:r>
          </a:p>
        </p:txBody>
      </p:sp>
      <p:sp>
        <p:nvSpPr>
          <p:cNvPr id="17" name="TextBox 16">
            <a:extLst>
              <a:ext uri="{FF2B5EF4-FFF2-40B4-BE49-F238E27FC236}">
                <a16:creationId xmlns:a16="http://schemas.microsoft.com/office/drawing/2014/main" id="{9B8E20D3-2516-2388-24B8-1F7BE48B790A}"/>
              </a:ext>
            </a:extLst>
          </p:cNvPr>
          <p:cNvSpPr txBox="1"/>
          <p:nvPr/>
        </p:nvSpPr>
        <p:spPr>
          <a:xfrm>
            <a:off x="271901" y="4925162"/>
            <a:ext cx="1197764" cy="584775"/>
          </a:xfrm>
          <a:prstGeom prst="rect">
            <a:avLst/>
          </a:prstGeom>
          <a:noFill/>
        </p:spPr>
        <p:txBody>
          <a:bodyPr wrap="none" rtlCol="0">
            <a:spAutoFit/>
          </a:bodyPr>
          <a:lstStyle/>
          <a:p>
            <a:r>
              <a:rPr lang="en-US" sz="1600" dirty="0">
                <a:latin typeface="Arial" panose="020B0604020202020204" pitchFamily="34" charset="0"/>
              </a:rPr>
              <a:t>Expression</a:t>
            </a:r>
          </a:p>
          <a:p>
            <a:pPr algn="ctr"/>
            <a:r>
              <a:rPr lang="en-US" sz="1600" dirty="0">
                <a:latin typeface="Arial" panose="020B0604020202020204" pitchFamily="34" charset="0"/>
              </a:rPr>
              <a:t>Plasmid</a:t>
            </a:r>
          </a:p>
        </p:txBody>
      </p:sp>
      <p:pic>
        <p:nvPicPr>
          <p:cNvPr id="18" name="Picture 17">
            <a:extLst>
              <a:ext uri="{FF2B5EF4-FFF2-40B4-BE49-F238E27FC236}">
                <a16:creationId xmlns:a16="http://schemas.microsoft.com/office/drawing/2014/main" id="{5CE7CE48-FF61-CA6B-DA7E-F3CF0F805E17}"/>
              </a:ext>
            </a:extLst>
          </p:cNvPr>
          <p:cNvPicPr>
            <a:picLocks noChangeAspect="1"/>
          </p:cNvPicPr>
          <p:nvPr/>
        </p:nvPicPr>
        <p:blipFill rotWithShape="1">
          <a:blip r:embed="rId4"/>
          <a:srcRect l="27458" t="37375" r="51519" b="3622"/>
          <a:stretch/>
        </p:blipFill>
        <p:spPr>
          <a:xfrm>
            <a:off x="7703933" y="2694446"/>
            <a:ext cx="1739154" cy="3416829"/>
          </a:xfrm>
          <a:prstGeom prst="rect">
            <a:avLst/>
          </a:prstGeom>
        </p:spPr>
      </p:pic>
      <p:sp>
        <p:nvSpPr>
          <p:cNvPr id="19" name="TextBox 18">
            <a:extLst>
              <a:ext uri="{FF2B5EF4-FFF2-40B4-BE49-F238E27FC236}">
                <a16:creationId xmlns:a16="http://schemas.microsoft.com/office/drawing/2014/main" id="{FFF3EB30-20F6-73FC-1443-2E6BA1E4B59B}"/>
              </a:ext>
            </a:extLst>
          </p:cNvPr>
          <p:cNvSpPr txBox="1"/>
          <p:nvPr/>
        </p:nvSpPr>
        <p:spPr>
          <a:xfrm>
            <a:off x="8661434" y="5140605"/>
            <a:ext cx="1622502" cy="738664"/>
          </a:xfrm>
          <a:prstGeom prst="rect">
            <a:avLst/>
          </a:prstGeom>
          <a:noFill/>
        </p:spPr>
        <p:txBody>
          <a:bodyPr wrap="square" rtlCol="0">
            <a:spAutoFit/>
          </a:bodyPr>
          <a:lstStyle/>
          <a:p>
            <a:r>
              <a:rPr lang="en-US" sz="1400" dirty="0">
                <a:latin typeface="Arial" panose="020B0604020202020204" pitchFamily="34" charset="0"/>
              </a:rPr>
              <a:t>PCR Products +</a:t>
            </a:r>
          </a:p>
          <a:p>
            <a:r>
              <a:rPr lang="en-US" sz="1400" dirty="0">
                <a:latin typeface="Arial" panose="020B0604020202020204" pitchFamily="34" charset="0"/>
              </a:rPr>
              <a:t>Gibson Assembly Buffer</a:t>
            </a:r>
          </a:p>
        </p:txBody>
      </p:sp>
    </p:spTree>
    <p:extLst>
      <p:ext uri="{BB962C8B-B14F-4D97-AF65-F5344CB8AC3E}">
        <p14:creationId xmlns:p14="http://schemas.microsoft.com/office/powerpoint/2010/main" val="4211669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FB69D-ED45-A6E7-BA8C-514194726163}"/>
              </a:ext>
            </a:extLst>
          </p:cNvPr>
          <p:cNvSpPr>
            <a:spLocks noGrp="1"/>
          </p:cNvSpPr>
          <p:nvPr>
            <p:ph type="title"/>
          </p:nvPr>
        </p:nvSpPr>
        <p:spPr/>
        <p:txBody>
          <a:bodyPr>
            <a:normAutofit/>
          </a:bodyPr>
          <a:lstStyle/>
          <a:p>
            <a:r>
              <a:rPr lang="en-US" sz="3600" dirty="0"/>
              <a:t>Sample Preparation</a:t>
            </a:r>
          </a:p>
        </p:txBody>
      </p:sp>
      <p:graphicFrame>
        <p:nvGraphicFramePr>
          <p:cNvPr id="4" name="Content Placeholder 3">
            <a:extLst>
              <a:ext uri="{FF2B5EF4-FFF2-40B4-BE49-F238E27FC236}">
                <a16:creationId xmlns:a16="http://schemas.microsoft.com/office/drawing/2014/main" id="{1E39801F-FD5F-8890-5AFF-4BC926C09C74}"/>
              </a:ext>
            </a:extLst>
          </p:cNvPr>
          <p:cNvGraphicFramePr>
            <a:graphicFrameLocks noGrp="1"/>
          </p:cNvGraphicFramePr>
          <p:nvPr>
            <p:ph idx="1"/>
            <p:extLst>
              <p:ext uri="{D42A27DB-BD31-4B8C-83A1-F6EECF244321}">
                <p14:modId xmlns:p14="http://schemas.microsoft.com/office/powerpoint/2010/main" val="3278383938"/>
              </p:ext>
            </p:extLst>
          </p:nvPr>
        </p:nvGraphicFramePr>
        <p:xfrm>
          <a:off x="838200" y="1575453"/>
          <a:ext cx="8466400" cy="3707094"/>
        </p:xfrm>
        <a:graphic>
          <a:graphicData uri="http://schemas.openxmlformats.org/drawingml/2006/table">
            <a:tbl>
              <a:tblPr firstRow="1" firstCol="1" bandRow="1">
                <a:tableStyleId>{5C22544A-7EE6-4342-B048-85BDC9FD1C3A}</a:tableStyleId>
              </a:tblPr>
              <a:tblGrid>
                <a:gridCol w="1428874">
                  <a:extLst>
                    <a:ext uri="{9D8B030D-6E8A-4147-A177-3AD203B41FA5}">
                      <a16:colId xmlns:a16="http://schemas.microsoft.com/office/drawing/2014/main" val="4132951695"/>
                    </a:ext>
                  </a:extLst>
                </a:gridCol>
                <a:gridCol w="1500409">
                  <a:extLst>
                    <a:ext uri="{9D8B030D-6E8A-4147-A177-3AD203B41FA5}">
                      <a16:colId xmlns:a16="http://schemas.microsoft.com/office/drawing/2014/main" val="2958301063"/>
                    </a:ext>
                  </a:extLst>
                </a:gridCol>
                <a:gridCol w="1001479">
                  <a:extLst>
                    <a:ext uri="{9D8B030D-6E8A-4147-A177-3AD203B41FA5}">
                      <a16:colId xmlns:a16="http://schemas.microsoft.com/office/drawing/2014/main" val="2137574611"/>
                    </a:ext>
                  </a:extLst>
                </a:gridCol>
                <a:gridCol w="1280374">
                  <a:extLst>
                    <a:ext uri="{9D8B030D-6E8A-4147-A177-3AD203B41FA5}">
                      <a16:colId xmlns:a16="http://schemas.microsoft.com/office/drawing/2014/main" val="1844723914"/>
                    </a:ext>
                  </a:extLst>
                </a:gridCol>
                <a:gridCol w="1020496">
                  <a:extLst>
                    <a:ext uri="{9D8B030D-6E8A-4147-A177-3AD203B41FA5}">
                      <a16:colId xmlns:a16="http://schemas.microsoft.com/office/drawing/2014/main" val="2428620292"/>
                    </a:ext>
                  </a:extLst>
                </a:gridCol>
                <a:gridCol w="1117384">
                  <a:extLst>
                    <a:ext uri="{9D8B030D-6E8A-4147-A177-3AD203B41FA5}">
                      <a16:colId xmlns:a16="http://schemas.microsoft.com/office/drawing/2014/main" val="2000280831"/>
                    </a:ext>
                  </a:extLst>
                </a:gridCol>
                <a:gridCol w="1117384">
                  <a:extLst>
                    <a:ext uri="{9D8B030D-6E8A-4147-A177-3AD203B41FA5}">
                      <a16:colId xmlns:a16="http://schemas.microsoft.com/office/drawing/2014/main" val="991620729"/>
                    </a:ext>
                  </a:extLst>
                </a:gridCol>
              </a:tblGrid>
              <a:tr h="1070820">
                <a:tc>
                  <a:txBody>
                    <a:bodyPr/>
                    <a:lstStyle/>
                    <a:p>
                      <a:pPr marL="0" marR="0" algn="ctr">
                        <a:lnSpc>
                          <a:spcPct val="115000"/>
                        </a:lnSpc>
                        <a:spcBef>
                          <a:spcPts val="0"/>
                        </a:spcBef>
                        <a:spcAft>
                          <a:spcPts val="0"/>
                        </a:spcAft>
                      </a:pPr>
                      <a:r>
                        <a:rPr lang="en-US" sz="1600" b="0" i="0" kern="100" dirty="0">
                          <a:effectLst/>
                          <a:latin typeface="Arial" panose="020B0604020202020204" pitchFamily="34" charset="0"/>
                        </a:rPr>
                        <a:t>DNA Part</a:t>
                      </a:r>
                      <a:endParaRPr lang="en-US" sz="2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b="0" i="0" kern="100" dirty="0">
                          <a:effectLst/>
                          <a:latin typeface="Arial" panose="020B0604020202020204" pitchFamily="34" charset="0"/>
                        </a:rPr>
                        <a:t>Concentration (ng/µL)</a:t>
                      </a:r>
                      <a:endParaRPr lang="en-US" sz="2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b="0" i="0" kern="100" dirty="0">
                          <a:effectLst/>
                          <a:latin typeface="Arial" panose="020B0604020202020204" pitchFamily="34" charset="0"/>
                        </a:rPr>
                        <a:t>Length (bp)</a:t>
                      </a:r>
                      <a:endParaRPr lang="en-US" sz="2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b="0" i="0" kern="100" dirty="0">
                          <a:effectLst/>
                          <a:latin typeface="Arial" panose="020B0604020202020204" pitchFamily="34" charset="0"/>
                        </a:rPr>
                        <a:t>Volume to Add (µL)</a:t>
                      </a:r>
                      <a:endParaRPr lang="en-US" sz="2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b="0" i="0" kern="100" dirty="0">
                          <a:effectLst/>
                          <a:latin typeface="Arial" panose="020B0604020202020204" pitchFamily="34" charset="0"/>
                        </a:rPr>
                        <a:t> </a:t>
                      </a:r>
                      <a:endParaRPr lang="en-US" sz="2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b="0" i="0" kern="100" dirty="0">
                          <a:effectLst/>
                          <a:latin typeface="Arial" panose="020B0604020202020204" pitchFamily="34" charset="0"/>
                        </a:rPr>
                        <a:t>Mass Added (ng)</a:t>
                      </a:r>
                      <a:endParaRPr lang="en-US" sz="2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b="0" i="0" kern="100" dirty="0">
                          <a:effectLst/>
                          <a:latin typeface="Arial" panose="020B0604020202020204" pitchFamily="34" charset="0"/>
                        </a:rPr>
                        <a:t>Moles (</a:t>
                      </a:r>
                      <a:r>
                        <a:rPr lang="en-US" sz="1600" b="0" i="0" kern="100" dirty="0" err="1">
                          <a:effectLst/>
                          <a:latin typeface="Arial" panose="020B0604020202020204" pitchFamily="34" charset="0"/>
                        </a:rPr>
                        <a:t>pmols</a:t>
                      </a:r>
                      <a:r>
                        <a:rPr lang="en-US" sz="1600" kern="100" dirty="0">
                          <a:effectLst/>
                        </a:rPr>
                        <a:t>)</a:t>
                      </a:r>
                      <a:endParaRPr lang="en-US" sz="28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12249296"/>
                  </a:ext>
                </a:extLst>
              </a:tr>
              <a:tr h="521818">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Backbone DNA</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34.6</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4325</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2.89</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 </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100</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0.036</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86408495"/>
                  </a:ext>
                </a:extLst>
              </a:tr>
              <a:tr h="521818">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Enzyme insert</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40.3</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840</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1.45</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 </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 </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0.107</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71833183"/>
                  </a:ext>
                </a:extLst>
              </a:tr>
              <a:tr h="521818">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Water</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N/A</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N/A</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5.66</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 </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 </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 </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27976873"/>
                  </a:ext>
                </a:extLst>
              </a:tr>
              <a:tr h="1070820">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Gibson Assembly Buffer</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N/A</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N/A</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10</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 </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 </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b="0" i="0" kern="100" dirty="0">
                          <a:effectLst/>
                          <a:latin typeface="Arial" panose="020B0604020202020204" pitchFamily="34" charset="0"/>
                        </a:rPr>
                        <a:t> </a:t>
                      </a:r>
                      <a:endParaRPr lang="en-US" sz="2400" b="0" i="0" kern="100" dirty="0">
                        <a:effectLst/>
                        <a:latin typeface="Arial" panose="020B0604020202020204" pitchFamily="34" charset="0"/>
                        <a:ea typeface="Aptos" panose="020B00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98409633"/>
                  </a:ext>
                </a:extLst>
              </a:tr>
            </a:tbl>
          </a:graphicData>
        </a:graphic>
      </p:graphicFrame>
      <p:sp>
        <p:nvSpPr>
          <p:cNvPr id="5" name="TextBox 4">
            <a:extLst>
              <a:ext uri="{FF2B5EF4-FFF2-40B4-BE49-F238E27FC236}">
                <a16:creationId xmlns:a16="http://schemas.microsoft.com/office/drawing/2014/main" id="{C664E8C3-CFB4-FBF6-471F-45DDBA5AEA52}"/>
              </a:ext>
            </a:extLst>
          </p:cNvPr>
          <p:cNvSpPr txBox="1"/>
          <p:nvPr/>
        </p:nvSpPr>
        <p:spPr>
          <a:xfrm>
            <a:off x="838200" y="5663821"/>
            <a:ext cx="10188387" cy="830997"/>
          </a:xfrm>
          <a:prstGeom prst="rect">
            <a:avLst/>
          </a:prstGeom>
          <a:noFill/>
        </p:spPr>
        <p:txBody>
          <a:bodyPr wrap="square" rtlCol="0">
            <a:spAutoFit/>
          </a:bodyPr>
          <a:lstStyle/>
          <a:p>
            <a:pPr marL="285750" indent="-285750">
              <a:buFont typeface="Arial" panose="020B0604020202020204" pitchFamily="34" charset="0"/>
              <a:buChar char="•"/>
            </a:pPr>
            <a:r>
              <a:rPr lang="en-US" sz="2400" dirty="0">
                <a:latin typeface="Arial" panose="020B0604020202020204" pitchFamily="34" charset="0"/>
              </a:rPr>
              <a:t>Samples prepared in a 3:1 insert to backbone molar ratio, as suggested on the NEB Website </a:t>
            </a:r>
          </a:p>
        </p:txBody>
      </p:sp>
    </p:spTree>
    <p:extLst>
      <p:ext uri="{BB962C8B-B14F-4D97-AF65-F5344CB8AC3E}">
        <p14:creationId xmlns:p14="http://schemas.microsoft.com/office/powerpoint/2010/main" val="39863497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9FCAC-4627-49DF-EF61-01478CE3542D}"/>
              </a:ext>
            </a:extLst>
          </p:cNvPr>
          <p:cNvSpPr>
            <a:spLocks noGrp="1"/>
          </p:cNvSpPr>
          <p:nvPr>
            <p:ph type="title"/>
          </p:nvPr>
        </p:nvSpPr>
        <p:spPr/>
        <p:txBody>
          <a:bodyPr>
            <a:normAutofit/>
          </a:bodyPr>
          <a:lstStyle/>
          <a:p>
            <a:r>
              <a:rPr lang="en-US" sz="3600" dirty="0"/>
              <a:t>Results</a:t>
            </a:r>
          </a:p>
        </p:txBody>
      </p:sp>
      <p:pic>
        <p:nvPicPr>
          <p:cNvPr id="5" name="Content Placeholder 4" descr="A diagram of different types of petri dishes&#10;&#10;Description automatically generated">
            <a:extLst>
              <a:ext uri="{FF2B5EF4-FFF2-40B4-BE49-F238E27FC236}">
                <a16:creationId xmlns:a16="http://schemas.microsoft.com/office/drawing/2014/main" id="{3F51C706-0F35-DFFD-7574-840DAB152115}"/>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53370"/>
          <a:stretch/>
        </p:blipFill>
        <p:spPr>
          <a:xfrm>
            <a:off x="658938" y="2057055"/>
            <a:ext cx="5824141" cy="2743889"/>
          </a:xfrm>
        </p:spPr>
      </p:pic>
      <p:sp>
        <p:nvSpPr>
          <p:cNvPr id="6" name="TextBox 5">
            <a:extLst>
              <a:ext uri="{FF2B5EF4-FFF2-40B4-BE49-F238E27FC236}">
                <a16:creationId xmlns:a16="http://schemas.microsoft.com/office/drawing/2014/main" id="{3EDEE329-3972-1E32-1237-772CD51979E5}"/>
              </a:ext>
            </a:extLst>
          </p:cNvPr>
          <p:cNvSpPr txBox="1"/>
          <p:nvPr/>
        </p:nvSpPr>
        <p:spPr>
          <a:xfrm>
            <a:off x="7288305" y="2057055"/>
            <a:ext cx="4163209" cy="3046988"/>
          </a:xfrm>
          <a:prstGeom prst="rect">
            <a:avLst/>
          </a:prstGeom>
          <a:noFill/>
        </p:spPr>
        <p:txBody>
          <a:bodyPr wrap="square" rtlCol="0">
            <a:spAutoFit/>
          </a:bodyPr>
          <a:lstStyle/>
          <a:p>
            <a:pPr marL="285750" indent="-285750">
              <a:buFont typeface="Arial" panose="020B0604020202020204" pitchFamily="34" charset="0"/>
              <a:buChar char="•"/>
            </a:pPr>
            <a:r>
              <a:rPr lang="en-US" sz="2400" dirty="0">
                <a:latin typeface="Arial" panose="020B0604020202020204" pitchFamily="34" charset="0"/>
              </a:rPr>
              <a:t>No colonies formed on the negative control plate or the Gibson Assembly plate</a:t>
            </a:r>
          </a:p>
          <a:p>
            <a:pPr marL="285750" indent="-285750">
              <a:buFont typeface="Arial" panose="020B0604020202020204" pitchFamily="34" charset="0"/>
              <a:buChar char="•"/>
            </a:pPr>
            <a:endParaRPr lang="en-US" sz="2400" dirty="0">
              <a:latin typeface="Arial" panose="020B0604020202020204" pitchFamily="34" charset="0"/>
            </a:endParaRPr>
          </a:p>
          <a:p>
            <a:pPr marL="285750" indent="-285750">
              <a:buFont typeface="Arial" panose="020B0604020202020204" pitchFamily="34" charset="0"/>
              <a:buChar char="•"/>
            </a:pPr>
            <a:r>
              <a:rPr lang="en-US" sz="2400" u="sng" dirty="0">
                <a:latin typeface="Arial" panose="020B0604020202020204" pitchFamily="34" charset="0"/>
              </a:rPr>
              <a:t>Negative Control</a:t>
            </a:r>
            <a:r>
              <a:rPr lang="en-US" sz="2400" dirty="0">
                <a:latin typeface="Arial" panose="020B0604020202020204" pitchFamily="34" charset="0"/>
              </a:rPr>
              <a:t>: </a:t>
            </a:r>
            <a:r>
              <a:rPr lang="en-US" sz="2400" dirty="0" err="1">
                <a:latin typeface="Arial" panose="020B0604020202020204" pitchFamily="34" charset="0"/>
              </a:rPr>
              <a:t>DpnI</a:t>
            </a:r>
            <a:r>
              <a:rPr lang="en-US" sz="2400" dirty="0">
                <a:latin typeface="Arial" panose="020B0604020202020204" pitchFamily="34" charset="0"/>
              </a:rPr>
              <a:t> digested backbone plasmid transformed into cells</a:t>
            </a:r>
          </a:p>
        </p:txBody>
      </p:sp>
    </p:spTree>
    <p:extLst>
      <p:ext uri="{BB962C8B-B14F-4D97-AF65-F5344CB8AC3E}">
        <p14:creationId xmlns:p14="http://schemas.microsoft.com/office/powerpoint/2010/main" val="4066465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92C39E-E39B-52E4-950D-806320633058}"/>
              </a:ext>
            </a:extLst>
          </p:cNvPr>
          <p:cNvSpPr>
            <a:spLocks noGrp="1"/>
          </p:cNvSpPr>
          <p:nvPr>
            <p:ph type="title"/>
          </p:nvPr>
        </p:nvSpPr>
        <p:spPr/>
        <p:txBody>
          <a:bodyPr>
            <a:normAutofit/>
          </a:bodyPr>
          <a:lstStyle/>
          <a:p>
            <a:pPr algn="ctr"/>
            <a:r>
              <a:rPr lang="en-US" sz="3600" dirty="0"/>
              <a:t>Troubleshoot the source of the lack of transformants after the Gibson Assembly</a:t>
            </a:r>
          </a:p>
        </p:txBody>
      </p:sp>
      <p:sp>
        <p:nvSpPr>
          <p:cNvPr id="3" name="Content Placeholder 2">
            <a:extLst>
              <a:ext uri="{FF2B5EF4-FFF2-40B4-BE49-F238E27FC236}">
                <a16:creationId xmlns:a16="http://schemas.microsoft.com/office/drawing/2014/main" id="{FBEB97F4-67AD-92E2-A806-6D7CD60FD7A2}"/>
              </a:ext>
            </a:extLst>
          </p:cNvPr>
          <p:cNvSpPr>
            <a:spLocks noGrp="1"/>
          </p:cNvSpPr>
          <p:nvPr>
            <p:ph idx="1"/>
          </p:nvPr>
        </p:nvSpPr>
        <p:spPr>
          <a:xfrm>
            <a:off x="2866667" y="2513385"/>
            <a:ext cx="8289909" cy="3792071"/>
          </a:xfrm>
        </p:spPr>
        <p:txBody>
          <a:bodyPr anchor="ctr">
            <a:normAutofit fontScale="92500"/>
          </a:bodyPr>
          <a:lstStyle/>
          <a:p>
            <a:pPr marL="0" indent="0">
              <a:lnSpc>
                <a:spcPct val="160000"/>
              </a:lnSpc>
              <a:buNone/>
            </a:pPr>
            <a:r>
              <a:rPr lang="en-US" dirty="0"/>
              <a:t>Reach consensus and propose 3 experiments</a:t>
            </a:r>
          </a:p>
          <a:p>
            <a:pPr>
              <a:lnSpc>
                <a:spcPct val="160000"/>
              </a:lnSpc>
            </a:pPr>
            <a:r>
              <a:rPr lang="en-US" dirty="0"/>
              <a:t>Ask details of experimental set up</a:t>
            </a:r>
          </a:p>
          <a:p>
            <a:pPr>
              <a:lnSpc>
                <a:spcPct val="160000"/>
              </a:lnSpc>
            </a:pPr>
            <a:r>
              <a:rPr lang="en-US" dirty="0"/>
              <a:t>Obtain information about other experiments in the lab</a:t>
            </a:r>
          </a:p>
          <a:p>
            <a:pPr>
              <a:lnSpc>
                <a:spcPct val="160000"/>
              </a:lnSpc>
            </a:pPr>
            <a:r>
              <a:rPr lang="en-US" dirty="0"/>
              <a:t>Consult references and read literature</a:t>
            </a:r>
          </a:p>
          <a:p>
            <a:pPr>
              <a:lnSpc>
                <a:spcPct val="160000"/>
              </a:lnSpc>
            </a:pPr>
            <a:r>
              <a:rPr lang="en-US" dirty="0"/>
              <a:t>Use laptops, books, notebooks</a:t>
            </a:r>
          </a:p>
          <a:p>
            <a:pPr marL="0" indent="0">
              <a:lnSpc>
                <a:spcPct val="160000"/>
              </a:lnSpc>
              <a:buNone/>
            </a:pPr>
            <a:endParaRPr lang="en-US" dirty="0"/>
          </a:p>
          <a:p>
            <a:pPr>
              <a:lnSpc>
                <a:spcPct val="160000"/>
              </a:lnSpc>
            </a:pPr>
            <a:endParaRPr lang="en-US" dirty="0"/>
          </a:p>
        </p:txBody>
      </p:sp>
      <p:pic>
        <p:nvPicPr>
          <p:cNvPr id="8" name="Picture 7">
            <a:extLst>
              <a:ext uri="{FF2B5EF4-FFF2-40B4-BE49-F238E27FC236}">
                <a16:creationId xmlns:a16="http://schemas.microsoft.com/office/drawing/2014/main" id="{677650B9-5693-C771-6A27-2A7C2F6EE89B}"/>
              </a:ext>
            </a:extLst>
          </p:cNvPr>
          <p:cNvPicPr>
            <a:picLocks noChangeAspect="1"/>
          </p:cNvPicPr>
          <p:nvPr/>
        </p:nvPicPr>
        <p:blipFill>
          <a:blip r:embed="rId2"/>
          <a:stretch>
            <a:fillRect/>
          </a:stretch>
        </p:blipFill>
        <p:spPr>
          <a:xfrm>
            <a:off x="1035424" y="2065991"/>
            <a:ext cx="1223682" cy="3582747"/>
          </a:xfrm>
          <a:prstGeom prst="rect">
            <a:avLst/>
          </a:prstGeom>
        </p:spPr>
      </p:pic>
    </p:spTree>
    <p:extLst>
      <p:ext uri="{BB962C8B-B14F-4D97-AF65-F5344CB8AC3E}">
        <p14:creationId xmlns:p14="http://schemas.microsoft.com/office/powerpoint/2010/main" val="20440132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3FCDA-72CC-BFFD-D7A9-50A569DEEDEE}"/>
              </a:ext>
            </a:extLst>
          </p:cNvPr>
          <p:cNvSpPr>
            <a:spLocks noGrp="1"/>
          </p:cNvSpPr>
          <p:nvPr>
            <p:ph type="title"/>
          </p:nvPr>
        </p:nvSpPr>
        <p:spPr/>
        <p:txBody>
          <a:bodyPr>
            <a:normAutofit/>
          </a:bodyPr>
          <a:lstStyle/>
          <a:p>
            <a:r>
              <a:rPr lang="en-US" sz="3600" dirty="0"/>
              <a:t>PCR Products in Agarose Gel</a:t>
            </a:r>
          </a:p>
        </p:txBody>
      </p:sp>
      <p:sp>
        <p:nvSpPr>
          <p:cNvPr id="3" name="Content Placeholder 2">
            <a:extLst>
              <a:ext uri="{FF2B5EF4-FFF2-40B4-BE49-F238E27FC236}">
                <a16:creationId xmlns:a16="http://schemas.microsoft.com/office/drawing/2014/main" id="{1A943846-CD97-CE3E-DC7A-8598CD880B18}"/>
              </a:ext>
            </a:extLst>
          </p:cNvPr>
          <p:cNvSpPr>
            <a:spLocks noGrp="1"/>
          </p:cNvSpPr>
          <p:nvPr>
            <p:ph idx="1"/>
          </p:nvPr>
        </p:nvSpPr>
        <p:spPr>
          <a:xfrm>
            <a:off x="838200" y="2899187"/>
            <a:ext cx="4346986" cy="3277776"/>
          </a:xfrm>
        </p:spPr>
        <p:txBody>
          <a:bodyPr/>
          <a:lstStyle/>
          <a:p>
            <a:r>
              <a:rPr lang="en-US" dirty="0"/>
              <a:t>PCR products appear to be their expected size </a:t>
            </a:r>
          </a:p>
        </p:txBody>
      </p:sp>
      <p:pic>
        <p:nvPicPr>
          <p:cNvPr id="5" name="Picture 4" descr="A computer screen shot of a computer screen&#10;&#10;Description automatically generated">
            <a:extLst>
              <a:ext uri="{FF2B5EF4-FFF2-40B4-BE49-F238E27FC236}">
                <a16:creationId xmlns:a16="http://schemas.microsoft.com/office/drawing/2014/main" id="{1877193B-3307-225B-9660-50BCAB13EE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23734" y="1833637"/>
            <a:ext cx="2983367" cy="4499707"/>
          </a:xfrm>
          <a:prstGeom prst="rect">
            <a:avLst/>
          </a:prstGeom>
        </p:spPr>
      </p:pic>
    </p:spTree>
    <p:extLst>
      <p:ext uri="{BB962C8B-B14F-4D97-AF65-F5344CB8AC3E}">
        <p14:creationId xmlns:p14="http://schemas.microsoft.com/office/powerpoint/2010/main" val="2045569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CF86B-FBA9-33B2-0E25-69D38B2C1CA1}"/>
              </a:ext>
            </a:extLst>
          </p:cNvPr>
          <p:cNvSpPr>
            <a:spLocks noGrp="1"/>
          </p:cNvSpPr>
          <p:nvPr>
            <p:ph type="title"/>
          </p:nvPr>
        </p:nvSpPr>
        <p:spPr/>
        <p:txBody>
          <a:bodyPr>
            <a:normAutofit/>
          </a:bodyPr>
          <a:lstStyle/>
          <a:p>
            <a:r>
              <a:rPr lang="en-US" sz="3600" dirty="0"/>
              <a:t>Detailed Protocol</a:t>
            </a:r>
          </a:p>
        </p:txBody>
      </p:sp>
      <p:sp>
        <p:nvSpPr>
          <p:cNvPr id="3" name="Content Placeholder 2">
            <a:extLst>
              <a:ext uri="{FF2B5EF4-FFF2-40B4-BE49-F238E27FC236}">
                <a16:creationId xmlns:a16="http://schemas.microsoft.com/office/drawing/2014/main" id="{74360C21-BF9B-9FC0-94A8-11F91B160AAA}"/>
              </a:ext>
            </a:extLst>
          </p:cNvPr>
          <p:cNvSpPr>
            <a:spLocks noGrp="1"/>
          </p:cNvSpPr>
          <p:nvPr>
            <p:ph idx="1"/>
          </p:nvPr>
        </p:nvSpPr>
        <p:spPr>
          <a:xfrm>
            <a:off x="838200" y="1690688"/>
            <a:ext cx="10515600" cy="5075872"/>
          </a:xfrm>
        </p:spPr>
        <p:txBody>
          <a:bodyPr>
            <a:normAutofit fontScale="92500" lnSpcReduction="10000"/>
          </a:bodyPr>
          <a:lstStyle/>
          <a:p>
            <a:pPr marL="342900" marR="0" lvl="0" indent="-342900" algn="just">
              <a:lnSpc>
                <a:spcPct val="115000"/>
              </a:lnSpc>
              <a:spcBef>
                <a:spcPts val="0"/>
              </a:spcBef>
              <a:spcAft>
                <a:spcPts val="0"/>
              </a:spcAft>
              <a:buFont typeface="+mj-lt"/>
              <a:buAutoNum type="arabi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Measure concentration of PCR products (from PCR that appended expression plasmid overlap sequences onto target enzyme gene sequences)</a:t>
            </a:r>
            <a:endParaRPr lang="en-US" sz="1800" kern="100" dirty="0">
              <a:effectLst/>
              <a:ea typeface="Aptos" panose="020B0004020202020204" pitchFamily="34" charset="0"/>
              <a:cs typeface="Times New Roman" panose="02020603050405020304" pitchFamily="18" charset="0"/>
            </a:endParaRPr>
          </a:p>
          <a:p>
            <a:pPr marL="342900" marR="0" lvl="0" indent="-342900" algn="just">
              <a:lnSpc>
                <a:spcPct val="115000"/>
              </a:lnSpc>
              <a:spcBef>
                <a:spcPts val="0"/>
              </a:spcBef>
              <a:spcAft>
                <a:spcPts val="0"/>
              </a:spcAft>
              <a:buFont typeface="+mj-lt"/>
              <a:buAutoNum type="arabi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Thaw 10 µL 2x Gibson Assembly Reaction Buffer aliquots on ice</a:t>
            </a:r>
            <a:endParaRPr lang="en-US" sz="1800" kern="100" dirty="0">
              <a:effectLst/>
              <a:ea typeface="Aptos" panose="020B0004020202020204" pitchFamily="34" charset="0"/>
              <a:cs typeface="Times New Roman" panose="02020603050405020304" pitchFamily="18" charset="0"/>
            </a:endParaRPr>
          </a:p>
          <a:p>
            <a:pPr marL="342900" marR="0" lvl="0" indent="-342900" algn="just">
              <a:lnSpc>
                <a:spcPct val="115000"/>
              </a:lnSpc>
              <a:spcBef>
                <a:spcPts val="0"/>
              </a:spcBef>
              <a:spcAft>
                <a:spcPts val="0"/>
              </a:spcAft>
              <a:buFont typeface="+mj-lt"/>
              <a:buAutoNum type="arabi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Add insert sequence and plasmid backbone sequence into the Gibson Assembly reaction aliquot in a 3:1 molar ratio, as per NEB Guidelines, and is calculated in Table 1</a:t>
            </a:r>
            <a:endParaRPr lang="en-US" sz="1800" kern="100" dirty="0">
              <a:effectLst/>
              <a:ea typeface="Aptos" panose="020B0004020202020204" pitchFamily="34" charset="0"/>
              <a:cs typeface="Times New Roman" panose="02020603050405020304" pitchFamily="18" charset="0"/>
            </a:endParaRPr>
          </a:p>
          <a:p>
            <a:pPr marL="342900" marR="0" lvl="0" indent="-342900" algn="just">
              <a:lnSpc>
                <a:spcPct val="115000"/>
              </a:lnSpc>
              <a:spcBef>
                <a:spcPts val="0"/>
              </a:spcBef>
              <a:spcAft>
                <a:spcPts val="0"/>
              </a:spcAft>
              <a:buFont typeface="+mj-lt"/>
              <a:buAutoNum type="arabi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Add DI H</a:t>
            </a:r>
            <a:r>
              <a:rPr lang="en-US" sz="1800" kern="100" baseline="-25000" dirty="0">
                <a:effectLst/>
                <a:latin typeface="Arial" panose="020B0604020202020204" pitchFamily="34" charset="0"/>
                <a:ea typeface="Aptos" panose="020B0004020202020204" pitchFamily="34" charset="0"/>
                <a:cs typeface="Times New Roman" panose="02020603050405020304" pitchFamily="18" charset="0"/>
              </a:rPr>
              <a:t>2</a:t>
            </a:r>
            <a:r>
              <a:rPr lang="en-US" sz="1800" kern="100" dirty="0">
                <a:effectLst/>
                <a:latin typeface="Arial" panose="020B0604020202020204" pitchFamily="34" charset="0"/>
                <a:ea typeface="Aptos" panose="020B0004020202020204" pitchFamily="34" charset="0"/>
                <a:cs typeface="Times New Roman" panose="02020603050405020304" pitchFamily="18" charset="0"/>
              </a:rPr>
              <a:t>O to bring the total reaction volume of 20 µL</a:t>
            </a:r>
            <a:endParaRPr lang="en-US" sz="1800" kern="100" dirty="0">
              <a:effectLst/>
              <a:ea typeface="Aptos" panose="020B0004020202020204" pitchFamily="34" charset="0"/>
              <a:cs typeface="Times New Roman" panose="02020603050405020304" pitchFamily="18" charset="0"/>
            </a:endParaRPr>
          </a:p>
          <a:p>
            <a:pPr marL="342900" marR="0" lvl="0" indent="-342900" algn="just">
              <a:lnSpc>
                <a:spcPct val="115000"/>
              </a:lnSpc>
              <a:spcBef>
                <a:spcPts val="0"/>
              </a:spcBef>
              <a:spcAft>
                <a:spcPts val="0"/>
              </a:spcAft>
              <a:buFont typeface="+mj-lt"/>
              <a:buAutoNum type="arabi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Mix complete reaction mixture via pipetting</a:t>
            </a:r>
            <a:endParaRPr lang="en-US" sz="1800" kern="100" dirty="0">
              <a:effectLst/>
              <a:ea typeface="Aptos" panose="020B0004020202020204" pitchFamily="34" charset="0"/>
              <a:cs typeface="Times New Roman" panose="02020603050405020304" pitchFamily="18" charset="0"/>
            </a:endParaRPr>
          </a:p>
          <a:p>
            <a:pPr marL="342900" marR="0" lvl="0" indent="-342900" algn="just">
              <a:lnSpc>
                <a:spcPct val="115000"/>
              </a:lnSpc>
              <a:spcBef>
                <a:spcPts val="0"/>
              </a:spcBef>
              <a:spcAft>
                <a:spcPts val="0"/>
              </a:spcAft>
              <a:buFont typeface="+mj-lt"/>
              <a:buAutoNum type="arabi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Run Gibson Assembly reaction by heating the aliquot at 50°C for one hour</a:t>
            </a:r>
            <a:endParaRPr lang="en-US" sz="1800" kern="100" dirty="0">
              <a:effectLst/>
              <a:ea typeface="Aptos" panose="020B0004020202020204" pitchFamily="34" charset="0"/>
              <a:cs typeface="Times New Roman" panose="02020603050405020304" pitchFamily="18" charset="0"/>
            </a:endParaRPr>
          </a:p>
          <a:p>
            <a:pPr marL="342900" marR="0" lvl="0" indent="-342900" algn="just">
              <a:lnSpc>
                <a:spcPct val="115000"/>
              </a:lnSpc>
              <a:spcBef>
                <a:spcPts val="0"/>
              </a:spcBef>
              <a:spcAft>
                <a:spcPts val="0"/>
              </a:spcAft>
              <a:buFont typeface="+mj-lt"/>
              <a:buAutoNum type="arabi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Add 2 µL of Gibson Assembly reaction to 100 µL of chemically competent prepared DH5α E. coli cells</a:t>
            </a:r>
            <a:endParaRPr lang="en-US" sz="1800" kern="100" dirty="0">
              <a:effectLst/>
              <a:ea typeface="Aptos" panose="020B0004020202020204" pitchFamily="34" charset="0"/>
              <a:cs typeface="Times New Roman" panose="02020603050405020304" pitchFamily="18" charset="0"/>
            </a:endParaRPr>
          </a:p>
          <a:p>
            <a:pPr marL="342900" marR="0" lvl="0" indent="-342900" algn="just">
              <a:lnSpc>
                <a:spcPct val="115000"/>
              </a:lnSpc>
              <a:spcBef>
                <a:spcPts val="0"/>
              </a:spcBef>
              <a:spcAft>
                <a:spcPts val="0"/>
              </a:spcAft>
              <a:buFont typeface="+mj-lt"/>
              <a:buAutoNum type="arabi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Place mixture on ice for 15 minutes before transferring to 42°C water bath for 45 seconds</a:t>
            </a:r>
            <a:endParaRPr lang="en-US" sz="1800" kern="100" dirty="0">
              <a:effectLst/>
              <a:ea typeface="Aptos" panose="020B0004020202020204" pitchFamily="34" charset="0"/>
              <a:cs typeface="Times New Roman" panose="02020603050405020304" pitchFamily="18" charset="0"/>
            </a:endParaRPr>
          </a:p>
          <a:p>
            <a:pPr marL="342900" marR="0" lvl="0" indent="-342900" algn="just">
              <a:lnSpc>
                <a:spcPct val="115000"/>
              </a:lnSpc>
              <a:spcBef>
                <a:spcPts val="0"/>
              </a:spcBef>
              <a:spcAft>
                <a:spcPts val="0"/>
              </a:spcAft>
              <a:buFont typeface="+mj-lt"/>
              <a:buAutoNum type="arabi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Return mixture back to ice for an additional 2 minutes</a:t>
            </a:r>
            <a:endParaRPr lang="en-US" sz="1800" kern="100" dirty="0">
              <a:effectLst/>
              <a:ea typeface="Aptos" panose="020B0004020202020204" pitchFamily="34" charset="0"/>
              <a:cs typeface="Times New Roman" panose="02020603050405020304" pitchFamily="18" charset="0"/>
            </a:endParaRPr>
          </a:p>
          <a:p>
            <a:pPr marL="342900" marR="0" lvl="0" indent="-342900" algn="just">
              <a:lnSpc>
                <a:spcPct val="115000"/>
              </a:lnSpc>
              <a:spcBef>
                <a:spcPts val="0"/>
              </a:spcBef>
              <a:spcAft>
                <a:spcPts val="0"/>
              </a:spcAft>
              <a:buFont typeface="+mj-lt"/>
              <a:buAutoNum type="arabi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Add 900 µL of LB Media and recover cells for 1 hour in a 37°C shaking incubator</a:t>
            </a:r>
            <a:endParaRPr lang="en-US" sz="1800" kern="100" dirty="0">
              <a:effectLst/>
              <a:ea typeface="Aptos" panose="020B0004020202020204" pitchFamily="34" charset="0"/>
              <a:cs typeface="Times New Roman" panose="02020603050405020304" pitchFamily="18" charset="0"/>
            </a:endParaRPr>
          </a:p>
          <a:p>
            <a:pPr marL="342900" marR="0" lvl="0" indent="-342900" algn="just">
              <a:lnSpc>
                <a:spcPct val="115000"/>
              </a:lnSpc>
              <a:spcBef>
                <a:spcPts val="0"/>
              </a:spcBef>
              <a:spcAft>
                <a:spcPts val="0"/>
              </a:spcAft>
              <a:buFont typeface="+mj-lt"/>
              <a:buAutoNum type="arabi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Pellet the cells by centrifuging at 5000 rpm for 5 minutes</a:t>
            </a:r>
            <a:endParaRPr lang="en-US" sz="1800" kern="100" dirty="0">
              <a:effectLst/>
              <a:ea typeface="Aptos" panose="020B0004020202020204" pitchFamily="34" charset="0"/>
              <a:cs typeface="Times New Roman" panose="02020603050405020304" pitchFamily="18" charset="0"/>
            </a:endParaRPr>
          </a:p>
          <a:p>
            <a:pPr marL="342900" marR="0" lvl="0" indent="-342900" algn="just">
              <a:lnSpc>
                <a:spcPct val="115000"/>
              </a:lnSpc>
              <a:spcBef>
                <a:spcPts val="0"/>
              </a:spcBef>
              <a:spcAft>
                <a:spcPts val="0"/>
              </a:spcAft>
              <a:buFont typeface="+mj-lt"/>
              <a:buAutoNum type="arabi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Resuspend pellet in 200 µL of LB and spread all 200 µL onto LB + Antibiotic Agar plate</a:t>
            </a:r>
            <a:endParaRPr lang="en-US" sz="1800" kern="100" dirty="0">
              <a:effectLst/>
              <a:ea typeface="Aptos" panose="020B0004020202020204" pitchFamily="34" charset="0"/>
              <a:cs typeface="Times New Roman" panose="02020603050405020304" pitchFamily="18" charset="0"/>
            </a:endParaRPr>
          </a:p>
          <a:p>
            <a:pPr marL="342900" marR="0" lvl="0" indent="-342900" algn="just">
              <a:lnSpc>
                <a:spcPct val="115000"/>
              </a:lnSpc>
              <a:spcBef>
                <a:spcPts val="0"/>
              </a:spcBef>
              <a:spcAft>
                <a:spcPts val="0"/>
              </a:spcAft>
              <a:buFont typeface="+mj-lt"/>
              <a:buAutoNum type="arabi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Grow plates overnight in a 37°C standing incubator</a:t>
            </a:r>
            <a:endParaRPr lang="en-US" sz="1800" kern="100" dirty="0">
              <a:effectLst/>
              <a:ea typeface="Aptos" panose="020B0004020202020204" pitchFamily="34" charset="0"/>
              <a:cs typeface="Times New Roman" panose="02020603050405020304" pitchFamily="18" charset="0"/>
            </a:endParaRPr>
          </a:p>
          <a:p>
            <a:pPr marL="342900" marR="0" lvl="0" indent="-342900" algn="just">
              <a:lnSpc>
                <a:spcPct val="115000"/>
              </a:lnSpc>
              <a:spcBef>
                <a:spcPts val="0"/>
              </a:spcBef>
              <a:spcAft>
                <a:spcPts val="0"/>
              </a:spcAft>
              <a:buFont typeface="+mj-lt"/>
              <a:buAutoNum type="arabi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Pick single colonies from the plates into a 5 mL LB + antibiotic liquid culture and grow overnight in a 37°C shaking incubator</a:t>
            </a:r>
            <a:endParaRPr lang="en-US" sz="1800" kern="100" dirty="0">
              <a:effectLst/>
              <a:ea typeface="Aptos" panose="020B0004020202020204" pitchFamily="34" charset="0"/>
              <a:cs typeface="Times New Roman" panose="02020603050405020304" pitchFamily="18" charset="0"/>
            </a:endParaRPr>
          </a:p>
          <a:p>
            <a:pPr marL="342900" marR="0" lvl="0" indent="-342900" algn="just">
              <a:lnSpc>
                <a:spcPct val="115000"/>
              </a:lnSpc>
              <a:spcBef>
                <a:spcPts val="0"/>
              </a:spcBef>
              <a:spcAft>
                <a:spcPts val="0"/>
              </a:spcAft>
              <a:buFont typeface="+mj-lt"/>
              <a:buAutoNum type="arabi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Purify plasmids from overnight culture using </a:t>
            </a:r>
            <a:r>
              <a:rPr lang="en-US" sz="1800" kern="100" dirty="0" err="1">
                <a:effectLst/>
                <a:latin typeface="Arial" panose="020B0604020202020204" pitchFamily="34" charset="0"/>
                <a:ea typeface="Aptos" panose="020B0004020202020204" pitchFamily="34" charset="0"/>
                <a:cs typeface="Times New Roman" panose="02020603050405020304" pitchFamily="18" charset="0"/>
              </a:rPr>
              <a:t>QIAprep</a:t>
            </a:r>
            <a:r>
              <a:rPr lang="en-US" sz="1800" kern="100" dirty="0">
                <a:effectLst/>
                <a:latin typeface="Arial" panose="020B0604020202020204" pitchFamily="34" charset="0"/>
                <a:ea typeface="Aptos" panose="020B0004020202020204" pitchFamily="34" charset="0"/>
                <a:cs typeface="Times New Roman" panose="02020603050405020304" pitchFamily="18" charset="0"/>
              </a:rPr>
              <a:t> Spin Miniprep kit (Cat. No. 27104)</a:t>
            </a:r>
            <a:endParaRPr lang="en-US" sz="1800" kern="100" dirty="0">
              <a:effectLst/>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5197659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197969-E75F-C15B-DCBB-FD79CC9B4731}"/>
              </a:ext>
            </a:extLst>
          </p:cNvPr>
          <p:cNvSpPr>
            <a:spLocks noGrp="1"/>
          </p:cNvSpPr>
          <p:nvPr>
            <p:ph type="title"/>
          </p:nvPr>
        </p:nvSpPr>
        <p:spPr/>
        <p:txBody>
          <a:bodyPr>
            <a:normAutofit/>
          </a:bodyPr>
          <a:lstStyle/>
          <a:p>
            <a:r>
              <a:rPr lang="en-US" sz="3600" dirty="0"/>
              <a:t>Additional Information</a:t>
            </a:r>
          </a:p>
        </p:txBody>
      </p:sp>
      <p:sp>
        <p:nvSpPr>
          <p:cNvPr id="3" name="Content Placeholder 2">
            <a:extLst>
              <a:ext uri="{FF2B5EF4-FFF2-40B4-BE49-F238E27FC236}">
                <a16:creationId xmlns:a16="http://schemas.microsoft.com/office/drawing/2014/main" id="{A4DC5AC6-6F97-DF98-9539-7C1CF678BDA4}"/>
              </a:ext>
            </a:extLst>
          </p:cNvPr>
          <p:cNvSpPr>
            <a:spLocks noGrp="1"/>
          </p:cNvSpPr>
          <p:nvPr>
            <p:ph idx="1"/>
          </p:nvPr>
        </p:nvSpPr>
        <p:spPr/>
        <p:txBody>
          <a:bodyPr>
            <a:normAutofit/>
          </a:bodyPr>
          <a:lstStyle/>
          <a:p>
            <a:pPr marL="342900" marR="0" lvl="0" indent="-342900">
              <a:lnSpc>
                <a:spcPct val="115000"/>
              </a:lnSpc>
              <a:spcBef>
                <a:spcPts val="0"/>
              </a:spcBef>
              <a:spcAft>
                <a:spcPts val="0"/>
              </a:spcAft>
              <a:buFont typeface="+mj-lt"/>
              <a:buAutoNum type="arabi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The PCR products shown in Figure 1 are of the expected sizes</a:t>
            </a:r>
            <a:endParaRPr lang="en-US" sz="1800" kern="100" dirty="0">
              <a:effectLst/>
              <a:ea typeface="Aptos" panose="020B0004020202020204" pitchFamily="34" charset="0"/>
              <a:cs typeface="Times New Roman" panose="02020603050405020304" pitchFamily="18" charset="0"/>
            </a:endParaRPr>
          </a:p>
          <a:p>
            <a:pPr marL="342900" marR="0" lvl="0" indent="-342900">
              <a:lnSpc>
                <a:spcPct val="115000"/>
              </a:lnSpc>
              <a:spcBef>
                <a:spcPts val="0"/>
              </a:spcBef>
              <a:spcAft>
                <a:spcPts val="0"/>
              </a:spcAft>
              <a:buFont typeface="+mj-lt"/>
              <a:buAutoNum type="arabi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Main Components of the Gibson Assembly Buffer</a:t>
            </a:r>
            <a:endParaRPr lang="en-US" sz="1800" kern="100" dirty="0">
              <a:effectLst/>
              <a:ea typeface="Aptos" panose="020B0004020202020204" pitchFamily="34" charset="0"/>
              <a:cs typeface="Times New Roman" panose="02020603050405020304" pitchFamily="18" charset="0"/>
            </a:endParaRPr>
          </a:p>
          <a:p>
            <a:pPr marL="742950" marR="0" lvl="1" indent="-285750">
              <a:lnSpc>
                <a:spcPct val="115000"/>
              </a:lnSpc>
              <a:spcBef>
                <a:spcPts val="0"/>
              </a:spcBef>
              <a:spcAft>
                <a:spcPts val="0"/>
              </a:spcAft>
              <a:buFont typeface="+mj-lt"/>
              <a:buAutoNum type="alphaL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5x Isothermal Buffer (Cold Spring Harbor Protocols)</a:t>
            </a:r>
            <a:endParaRPr lang="en-US" sz="1800" kern="100" dirty="0">
              <a:effectLst/>
              <a:ea typeface="Aptos" panose="020B0004020202020204" pitchFamily="34" charset="0"/>
              <a:cs typeface="Times New Roman" panose="02020603050405020304" pitchFamily="18" charset="0"/>
            </a:endParaRPr>
          </a:p>
          <a:p>
            <a:pPr marL="742950" marR="0" lvl="1" indent="-285750">
              <a:lnSpc>
                <a:spcPct val="115000"/>
              </a:lnSpc>
              <a:spcBef>
                <a:spcPts val="0"/>
              </a:spcBef>
              <a:spcAft>
                <a:spcPts val="0"/>
              </a:spcAft>
              <a:buFont typeface="+mj-lt"/>
              <a:buAutoNum type="alphaL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NEB T5 Exonuclease (M0663L)</a:t>
            </a:r>
            <a:endParaRPr lang="en-US" sz="1800" kern="100" dirty="0">
              <a:effectLst/>
              <a:ea typeface="Aptos" panose="020B0004020202020204" pitchFamily="34" charset="0"/>
              <a:cs typeface="Times New Roman" panose="02020603050405020304" pitchFamily="18" charset="0"/>
            </a:endParaRPr>
          </a:p>
          <a:p>
            <a:pPr marL="742950" marR="0" lvl="1" indent="-285750">
              <a:lnSpc>
                <a:spcPct val="115000"/>
              </a:lnSpc>
              <a:spcBef>
                <a:spcPts val="0"/>
              </a:spcBef>
              <a:spcAft>
                <a:spcPts val="0"/>
              </a:spcAft>
              <a:buFont typeface="+mj-lt"/>
              <a:buAutoNum type="alphaL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NEB Phusion High-Fidelity DNA Polymerase (M0350L)</a:t>
            </a:r>
            <a:endParaRPr lang="en-US" sz="1800" kern="100" dirty="0">
              <a:effectLst/>
              <a:ea typeface="Aptos" panose="020B0004020202020204" pitchFamily="34" charset="0"/>
              <a:cs typeface="Times New Roman" panose="02020603050405020304" pitchFamily="18" charset="0"/>
            </a:endParaRPr>
          </a:p>
          <a:p>
            <a:pPr marL="742950" marR="0" lvl="1" indent="-285750">
              <a:lnSpc>
                <a:spcPct val="115000"/>
              </a:lnSpc>
              <a:spcBef>
                <a:spcPts val="0"/>
              </a:spcBef>
              <a:spcAft>
                <a:spcPts val="0"/>
              </a:spcAft>
              <a:buFont typeface="+mj-lt"/>
              <a:buAutoNum type="alphaL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NEB T4 DNA Ligase (MS0202T)</a:t>
            </a:r>
            <a:endParaRPr lang="en-US" sz="1800" kern="100" dirty="0">
              <a:effectLst/>
              <a:ea typeface="Aptos" panose="020B0004020202020204" pitchFamily="34" charset="0"/>
              <a:cs typeface="Times New Roman" panose="02020603050405020304" pitchFamily="18" charset="0"/>
            </a:endParaRPr>
          </a:p>
          <a:p>
            <a:pPr marL="742950" marR="0" lvl="1" indent="-285750">
              <a:lnSpc>
                <a:spcPct val="115000"/>
              </a:lnSpc>
              <a:spcBef>
                <a:spcPts val="0"/>
              </a:spcBef>
              <a:spcAft>
                <a:spcPts val="0"/>
              </a:spcAft>
              <a:buFont typeface="+mj-lt"/>
              <a:buAutoNum type="alphaL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DI H</a:t>
            </a:r>
            <a:r>
              <a:rPr lang="en-US" sz="1800" kern="100" baseline="-25000" dirty="0">
                <a:effectLst/>
                <a:latin typeface="Arial" panose="020B0604020202020204" pitchFamily="34" charset="0"/>
                <a:ea typeface="Aptos" panose="020B0004020202020204" pitchFamily="34" charset="0"/>
                <a:cs typeface="Times New Roman" panose="02020603050405020304" pitchFamily="18" charset="0"/>
              </a:rPr>
              <a:t>2</a:t>
            </a:r>
            <a:r>
              <a:rPr lang="en-US" sz="1800" kern="100" dirty="0">
                <a:effectLst/>
                <a:latin typeface="Arial" panose="020B0604020202020204" pitchFamily="34" charset="0"/>
                <a:ea typeface="Aptos" panose="020B0004020202020204" pitchFamily="34" charset="0"/>
                <a:cs typeface="Times New Roman" panose="02020603050405020304" pitchFamily="18" charset="0"/>
              </a:rPr>
              <a:t>O</a:t>
            </a:r>
            <a:endParaRPr lang="en-US" sz="1800" kern="100" dirty="0">
              <a:effectLst/>
              <a:ea typeface="Aptos" panose="020B0004020202020204" pitchFamily="34" charset="0"/>
              <a:cs typeface="Times New Roman" panose="02020603050405020304" pitchFamily="18" charset="0"/>
            </a:endParaRPr>
          </a:p>
          <a:p>
            <a:pPr marL="342900" marR="0" lvl="0" indent="-342900">
              <a:lnSpc>
                <a:spcPct val="115000"/>
              </a:lnSpc>
              <a:spcBef>
                <a:spcPts val="0"/>
              </a:spcBef>
              <a:spcAft>
                <a:spcPts val="0"/>
              </a:spcAft>
              <a:buFont typeface="+mj-lt"/>
              <a:buAutoNum type="arabi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Gibson Assembly reaction buffer aliquots and all components of the buffer must be stored at -20°C, excluding the DI H</a:t>
            </a:r>
            <a:r>
              <a:rPr lang="en-US" sz="1800" kern="100" baseline="-25000" dirty="0">
                <a:effectLst/>
                <a:latin typeface="Arial" panose="020B0604020202020204" pitchFamily="34" charset="0"/>
                <a:ea typeface="Aptos" panose="020B0004020202020204" pitchFamily="34" charset="0"/>
                <a:cs typeface="Times New Roman" panose="02020603050405020304" pitchFamily="18" charset="0"/>
              </a:rPr>
              <a:t>2</a:t>
            </a:r>
            <a:r>
              <a:rPr lang="en-US" sz="1800" kern="100" dirty="0">
                <a:effectLst/>
                <a:latin typeface="Arial" panose="020B0604020202020204" pitchFamily="34" charset="0"/>
                <a:ea typeface="Aptos" panose="020B0004020202020204" pitchFamily="34" charset="0"/>
                <a:cs typeface="Times New Roman" panose="02020603050405020304" pitchFamily="18" charset="0"/>
              </a:rPr>
              <a:t>O</a:t>
            </a:r>
            <a:endParaRPr lang="en-US" sz="1800" kern="100" dirty="0">
              <a:effectLst/>
              <a:ea typeface="Aptos" panose="020B0004020202020204" pitchFamily="34" charset="0"/>
              <a:cs typeface="Times New Roman" panose="02020603050405020304" pitchFamily="18" charset="0"/>
            </a:endParaRPr>
          </a:p>
          <a:p>
            <a:pPr marL="342900" marR="0" lvl="0" indent="-342900">
              <a:lnSpc>
                <a:spcPct val="115000"/>
              </a:lnSpc>
              <a:spcBef>
                <a:spcPts val="0"/>
              </a:spcBef>
              <a:spcAft>
                <a:spcPts val="800"/>
              </a:spcAft>
              <a:buFont typeface="+mj-lt"/>
              <a:buAutoNum type="arabicPeriod"/>
            </a:pPr>
            <a:r>
              <a:rPr lang="en-US" sz="1800" kern="100" dirty="0">
                <a:effectLst/>
                <a:latin typeface="Arial" panose="020B0604020202020204" pitchFamily="34" charset="0"/>
                <a:ea typeface="Aptos" panose="020B0004020202020204" pitchFamily="34" charset="0"/>
                <a:cs typeface="Times New Roman" panose="02020603050405020304" pitchFamily="18" charset="0"/>
              </a:rPr>
              <a:t>Aliquots can be freeze-thawed multiple times and still be viable</a:t>
            </a:r>
            <a:endParaRPr lang="en-US" sz="1800" kern="100" dirty="0">
              <a:effectLst/>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3091601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CF5B7C-6DDB-977C-3E76-9EF1C9736699}"/>
              </a:ext>
            </a:extLst>
          </p:cNvPr>
          <p:cNvSpPr>
            <a:spLocks noGrp="1"/>
          </p:cNvSpPr>
          <p:nvPr>
            <p:ph type="title"/>
          </p:nvPr>
        </p:nvSpPr>
        <p:spPr/>
        <p:txBody>
          <a:bodyPr>
            <a:normAutofit/>
          </a:bodyPr>
          <a:lstStyle/>
          <a:p>
            <a:r>
              <a:rPr lang="en-US" sz="3600" dirty="0"/>
              <a:t>Further Information</a:t>
            </a:r>
          </a:p>
        </p:txBody>
      </p:sp>
      <p:sp>
        <p:nvSpPr>
          <p:cNvPr id="3" name="Content Placeholder 2">
            <a:extLst>
              <a:ext uri="{FF2B5EF4-FFF2-40B4-BE49-F238E27FC236}">
                <a16:creationId xmlns:a16="http://schemas.microsoft.com/office/drawing/2014/main" id="{F283727D-E56F-6F02-0669-70C8B996E1E1}"/>
              </a:ext>
            </a:extLst>
          </p:cNvPr>
          <p:cNvSpPr>
            <a:spLocks noGrp="1"/>
          </p:cNvSpPr>
          <p:nvPr>
            <p:ph idx="1"/>
          </p:nvPr>
        </p:nvSpPr>
        <p:spPr/>
        <p:txBody>
          <a:bodyPr>
            <a:normAutofit/>
          </a:bodyPr>
          <a:lstStyle/>
          <a:p>
            <a:pPr marL="514350" indent="-514350">
              <a:buFont typeface="+mj-lt"/>
              <a:buAutoNum type="arabicPeriod"/>
            </a:pPr>
            <a:r>
              <a:rPr lang="en-US" sz="1800" dirty="0"/>
              <a:t>Gibson Assembly Buffer is approximately 6 weeks old and has worked successfully previously to yield successful plasmid assemblies, but no colonies are appearing on plates using this </a:t>
            </a:r>
            <a:r>
              <a:rPr lang="en-US" sz="1800"/>
              <a:t>assembly method this week</a:t>
            </a:r>
            <a:endParaRPr lang="en-US" sz="1800" dirty="0"/>
          </a:p>
          <a:p>
            <a:pPr marL="514350" indent="-514350">
              <a:buFont typeface="+mj-lt"/>
              <a:buAutoNum type="arabicPeriod"/>
            </a:pPr>
            <a:r>
              <a:rPr lang="en-US" sz="1800" dirty="0"/>
              <a:t>Antibiotic selection marker is Carbenicillin for parent plasmid, new plasmid, as well as positive control plasmid</a:t>
            </a:r>
          </a:p>
          <a:p>
            <a:pPr marL="514350" indent="-514350">
              <a:buFont typeface="+mj-lt"/>
              <a:buAutoNum type="arabicPeriod"/>
            </a:pPr>
            <a:r>
              <a:rPr lang="en-US" sz="1800" dirty="0"/>
              <a:t>Parent plasmid is sequence confirmed and the insert gene was synthesized via </a:t>
            </a:r>
            <a:r>
              <a:rPr lang="en-US" sz="1800" dirty="0" err="1"/>
              <a:t>gBlock</a:t>
            </a:r>
            <a:r>
              <a:rPr lang="en-US" sz="1800" dirty="0"/>
              <a:t>, so you can assume its sequence is also correct</a:t>
            </a:r>
          </a:p>
          <a:p>
            <a:pPr marL="514350" indent="-514350">
              <a:buFont typeface="+mj-lt"/>
              <a:buAutoNum type="arabicPeriod"/>
            </a:pPr>
            <a:r>
              <a:rPr lang="en-US" sz="1800" dirty="0"/>
              <a:t>Other people in the lab are using restriction enzyme cloning, and </a:t>
            </a:r>
            <a:r>
              <a:rPr lang="en-US" sz="1800" dirty="0" err="1"/>
              <a:t>GoldenGate</a:t>
            </a:r>
            <a:r>
              <a:rPr lang="en-US" sz="1800" dirty="0"/>
              <a:t> assembly, both seem to be working as expected </a:t>
            </a:r>
          </a:p>
        </p:txBody>
      </p:sp>
    </p:spTree>
    <p:extLst>
      <p:ext uri="{BB962C8B-B14F-4D97-AF65-F5344CB8AC3E}">
        <p14:creationId xmlns:p14="http://schemas.microsoft.com/office/powerpoint/2010/main" val="38929305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614</TotalTime>
  <Words>981</Words>
  <Application>Microsoft Macintosh PowerPoint</Application>
  <PresentationFormat>Widescreen</PresentationFormat>
  <Paragraphs>132</Paragraphs>
  <Slides>16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Aptos</vt:lpstr>
      <vt:lpstr>Arial</vt:lpstr>
      <vt:lpstr>Office Theme</vt:lpstr>
      <vt:lpstr>Pipettes and Problem Solving</vt:lpstr>
      <vt:lpstr>Scenario: Gibson Assembly Woes</vt:lpstr>
      <vt:lpstr>Sample Preparation</vt:lpstr>
      <vt:lpstr>Results</vt:lpstr>
      <vt:lpstr>Troubleshoot the source of the lack of transformants after the Gibson Assembly</vt:lpstr>
      <vt:lpstr>PCR Products in Agarose Gel</vt:lpstr>
      <vt:lpstr>Detailed Protocol</vt:lpstr>
      <vt:lpstr>Additional Information</vt:lpstr>
      <vt:lpstr>Further Information</vt:lpstr>
      <vt:lpstr>Hypothetical Experiment</vt:lpstr>
      <vt:lpstr>Hypothetical Experiment</vt:lpstr>
      <vt:lpstr>Hypothetical Experiment</vt:lpstr>
      <vt:lpstr>Hypothetical Experiment</vt:lpstr>
      <vt:lpstr>Hypothetical Experiment</vt:lpstr>
      <vt:lpstr>Hypothetical Experiment</vt:lpstr>
      <vt:lpstr>ANSWER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Scenario: Gibson Assembly Woes</dc:title>
  <dc:creator>Trevor Simmons</dc:creator>
  <cp:lastModifiedBy>Partipilo, Gina</cp:lastModifiedBy>
  <cp:revision>15</cp:revision>
  <dcterms:created xsi:type="dcterms:W3CDTF">2024-04-27T05:04:59Z</dcterms:created>
  <dcterms:modified xsi:type="dcterms:W3CDTF">2024-06-15T20:24:22Z</dcterms:modified>
</cp:coreProperties>
</file>